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20" r:id="rId2"/>
    <p:sldId id="358" r:id="rId3"/>
    <p:sldId id="359" r:id="rId4"/>
    <p:sldId id="357" r:id="rId5"/>
    <p:sldId id="337" r:id="rId6"/>
    <p:sldId id="338" r:id="rId7"/>
    <p:sldId id="330" r:id="rId8"/>
    <p:sldId id="333" r:id="rId9"/>
    <p:sldId id="334" r:id="rId10"/>
    <p:sldId id="298" r:id="rId11"/>
    <p:sldId id="355" r:id="rId12"/>
    <p:sldId id="306" r:id="rId13"/>
    <p:sldId id="323" r:id="rId14"/>
    <p:sldId id="324" r:id="rId15"/>
    <p:sldId id="321" r:id="rId16"/>
    <p:sldId id="325" r:id="rId17"/>
    <p:sldId id="361" r:id="rId18"/>
    <p:sldId id="360" r:id="rId19"/>
    <p:sldId id="362" r:id="rId20"/>
    <p:sldId id="363" r:id="rId21"/>
    <p:sldId id="364" r:id="rId22"/>
    <p:sldId id="327" r:id="rId23"/>
    <p:sldId id="366" r:id="rId24"/>
    <p:sldId id="335" r:id="rId25"/>
    <p:sldId id="367" r:id="rId26"/>
    <p:sldId id="368" r:id="rId27"/>
    <p:sldId id="336" r:id="rId28"/>
    <p:sldId id="339" r:id="rId29"/>
    <p:sldId id="345" r:id="rId30"/>
    <p:sldId id="341" r:id="rId31"/>
    <p:sldId id="346" r:id="rId32"/>
    <p:sldId id="369" r:id="rId33"/>
    <p:sldId id="343" r:id="rId34"/>
    <p:sldId id="347" r:id="rId35"/>
    <p:sldId id="348" r:id="rId36"/>
    <p:sldId id="340" r:id="rId37"/>
    <p:sldId id="349" r:id="rId38"/>
    <p:sldId id="350" r:id="rId39"/>
    <p:sldId id="351" r:id="rId40"/>
    <p:sldId id="322" r:id="rId41"/>
    <p:sldId id="329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52" r:id="rId53"/>
    <p:sldId id="353" r:id="rId54"/>
    <p:sldId id="354" r:id="rId55"/>
    <p:sldId id="356" r:id="rId56"/>
    <p:sldId id="29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2" pos="4089" userDrawn="1">
          <p15:clr>
            <a:srgbClr val="A4A3A4"/>
          </p15:clr>
        </p15:guide>
        <p15:guide id="3" orient="horz" pos="913" userDrawn="1">
          <p15:clr>
            <a:srgbClr val="A4A3A4"/>
          </p15:clr>
        </p15:guide>
        <p15:guide id="4" pos="597" userDrawn="1">
          <p15:clr>
            <a:srgbClr val="A4A3A4"/>
          </p15:clr>
        </p15:guide>
        <p15:guide id="5" pos="7514" userDrawn="1">
          <p15:clr>
            <a:srgbClr val="A4A3A4"/>
          </p15:clr>
        </p15:guide>
        <p15:guide id="6" orient="horz" pos="24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B0F0"/>
    <a:srgbClr val="66CCFF"/>
    <a:srgbClr val="000000"/>
    <a:srgbClr val="44546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9" autoAdjust="0"/>
    <p:restoredTop sz="93910" autoAdjust="0"/>
  </p:normalViewPr>
  <p:slideViewPr>
    <p:cSldViewPr snapToGrid="0" showGuides="1">
      <p:cViewPr varScale="1">
        <p:scale>
          <a:sx n="65" d="100"/>
          <a:sy n="65" d="100"/>
        </p:scale>
        <p:origin x="248" y="60"/>
      </p:cViewPr>
      <p:guideLst>
        <p:guide orient="horz" pos="3929"/>
        <p:guide pos="4089"/>
        <p:guide orient="horz" pos="913"/>
        <p:guide pos="597"/>
        <p:guide pos="7514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72A19-58F1-46BD-B9B8-68B8423D6C0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64C96-41C2-475C-BBC8-ED20C9008F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057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0690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001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1153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200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8377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0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8095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5989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7751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9409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848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7535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8150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0083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676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314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698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7444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827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3111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2387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600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0180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7517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2385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2568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476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0881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3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210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1026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9344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027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3850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0068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66849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0863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12210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1800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9373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1925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13702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41011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3053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2968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2415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1224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57955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9820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30769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2212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915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5769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397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3987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64C96-41C2-475C-BBC8-ED20C9008F42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295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97C90F9-922D-412E-88F2-551850D18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" t="10697" r="2526" b="34047"/>
          <a:stretch/>
        </p:blipFill>
        <p:spPr>
          <a:xfrm>
            <a:off x="-1" y="0"/>
            <a:ext cx="12043441" cy="68580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39023-5A51-445B-9AAC-6A6BE122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>
            <a:lvl1pPr>
              <a:defRPr sz="1400" b="1"/>
            </a:lvl1pPr>
          </a:lstStyle>
          <a:p>
            <a:fld id="{EBC375DF-874D-4327-B240-85E09413A3B3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E68F1-5215-4D5C-9C44-E13C8C8FFEEB}"/>
              </a:ext>
            </a:extLst>
          </p:cNvPr>
          <p:cNvSpPr/>
          <p:nvPr userDrawn="1"/>
        </p:nvSpPr>
        <p:spPr>
          <a:xfrm>
            <a:off x="0" y="0"/>
            <a:ext cx="1008000" cy="10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9C7C5C-140E-419D-AF67-98E98E64B0EE}"/>
              </a:ext>
            </a:extLst>
          </p:cNvPr>
          <p:cNvSpPr/>
          <p:nvPr userDrawn="1"/>
        </p:nvSpPr>
        <p:spPr>
          <a:xfrm>
            <a:off x="12043440" y="0"/>
            <a:ext cx="1485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DA9222-EE46-4806-B9AC-A6EEF3FEC443}"/>
              </a:ext>
            </a:extLst>
          </p:cNvPr>
          <p:cNvCxnSpPr>
            <a:cxnSpLocks/>
          </p:cNvCxnSpPr>
          <p:nvPr/>
        </p:nvCxnSpPr>
        <p:spPr>
          <a:xfrm>
            <a:off x="457754" y="1626669"/>
            <a:ext cx="0" cy="503736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682C0A-A440-456B-B836-EC4479BA3E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3" y="1008000"/>
            <a:ext cx="548331" cy="5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FB417-8EC2-4C88-A513-306A11F1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B4C0-D401-4AE7-9495-B45739CAE94F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C6694-387B-4F6E-9076-B49A9831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FC18E-79E0-4545-AD55-92523E40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12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8ED87-C08B-4EE0-93C4-A8CD2A8C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6434-5845-4176-A50B-6194C1674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77A68-9ACD-4398-A190-7A4114B81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7B4C0-D401-4AE7-9495-B45739CAE94F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C4B4E-6CFF-484A-BF71-BD9792E9F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CC996-4173-4C17-B929-D410576B7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082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3.png"/><Relationship Id="rId10" Type="http://schemas.openxmlformats.org/officeDocument/2006/relationships/image" Target="../media/image29.png"/><Relationship Id="rId4" Type="http://schemas.openxmlformats.org/officeDocument/2006/relationships/image" Target="../media/image42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28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63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Relationship Id="rId1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71.png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73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64.png"/><Relationship Id="rId5" Type="http://schemas.openxmlformats.org/officeDocument/2006/relationships/image" Target="../media/image15.png"/><Relationship Id="rId10" Type="http://schemas.openxmlformats.org/officeDocument/2006/relationships/image" Target="../media/image30.png"/><Relationship Id="rId4" Type="http://schemas.openxmlformats.org/officeDocument/2006/relationships/image" Target="../media/image76.png"/><Relationship Id="rId9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79.svg"/><Relationship Id="rId10" Type="http://schemas.openxmlformats.org/officeDocument/2006/relationships/image" Target="../media/image29.png"/><Relationship Id="rId4" Type="http://schemas.openxmlformats.org/officeDocument/2006/relationships/image" Target="../media/image78.png"/><Relationship Id="rId9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81.png"/><Relationship Id="rId9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92.png"/><Relationship Id="rId3" Type="http://schemas.openxmlformats.org/officeDocument/2006/relationships/image" Target="../media/image90.jpg"/><Relationship Id="rId7" Type="http://schemas.openxmlformats.org/officeDocument/2006/relationships/image" Target="../media/image28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66.png"/><Relationship Id="rId5" Type="http://schemas.openxmlformats.org/officeDocument/2006/relationships/image" Target="../media/image24.png"/><Relationship Id="rId15" Type="http://schemas.openxmlformats.org/officeDocument/2006/relationships/image" Target="../media/image94.png"/><Relationship Id="rId10" Type="http://schemas.openxmlformats.org/officeDocument/2006/relationships/image" Target="../media/image64.png"/><Relationship Id="rId4" Type="http://schemas.openxmlformats.org/officeDocument/2006/relationships/image" Target="../media/image15.png"/><Relationship Id="rId9" Type="http://schemas.openxmlformats.org/officeDocument/2006/relationships/image" Target="../media/image30.png"/><Relationship Id="rId1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 contrast="-41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7F4-DADD-40F5-8130-AB879F6882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DDB82-C8C3-4C51-BA63-1E4B3DA44924}"/>
              </a:ext>
            </a:extLst>
          </p:cNvPr>
          <p:cNvSpPr/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2EC4-102E-4B04-95CD-E5495DED57E3}"/>
              </a:ext>
            </a:extLst>
          </p:cNvPr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44499-8D46-482A-93F0-06444CFD2C74}"/>
              </a:ext>
            </a:extLst>
          </p:cNvPr>
          <p:cNvSpPr txBox="1"/>
          <p:nvPr/>
        </p:nvSpPr>
        <p:spPr>
          <a:xfrm>
            <a:off x="3086100" y="3211702"/>
            <a:ext cx="8166099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LAYOUTING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PETA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69D3ED-76C1-4832-9B00-A06E36611895}"/>
              </a:ext>
            </a:extLst>
          </p:cNvPr>
          <p:cNvSpPr/>
          <p:nvPr/>
        </p:nvSpPr>
        <p:spPr>
          <a:xfrm>
            <a:off x="6096000" y="5863658"/>
            <a:ext cx="483325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200" dirty="0" err="1">
                <a:solidFill>
                  <a:schemeClr val="bg1"/>
                </a:solidFill>
              </a:rPr>
              <a:t>DIGITALISASI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TITIK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BANGUNAN</a:t>
            </a:r>
            <a:endParaRPr lang="en-ID" sz="1200" dirty="0">
              <a:solidFill>
                <a:schemeClr val="bg1"/>
              </a:solidFill>
            </a:endParaRPr>
          </a:p>
          <a:p>
            <a:pPr algn="r"/>
            <a:r>
              <a:rPr lang="en-ID" sz="1200" dirty="0">
                <a:solidFill>
                  <a:schemeClr val="bg1"/>
                </a:solidFill>
              </a:rPr>
              <a:t>HASIL </a:t>
            </a:r>
            <a:r>
              <a:rPr lang="en-ID" sz="1200" dirty="0" err="1">
                <a:solidFill>
                  <a:schemeClr val="bg1"/>
                </a:solidFill>
              </a:rPr>
              <a:t>SENSUS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PENDUDUK</a:t>
            </a:r>
            <a:r>
              <a:rPr lang="en-ID" sz="1200" dirty="0">
                <a:solidFill>
                  <a:schemeClr val="bg1"/>
                </a:solidFill>
              </a:rPr>
              <a:t> 2020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44D035-F2FC-4003-9D7E-4B9AFC9690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2" r="39756" b="17630"/>
          <a:stretch/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C8D36-5363-452D-B4D6-75130191E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4" y="254086"/>
            <a:ext cx="2654710" cy="5021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DB6D8-947D-4D60-B31B-90102D58403F}"/>
              </a:ext>
            </a:extLst>
          </p:cNvPr>
          <p:cNvSpPr txBox="1"/>
          <p:nvPr/>
        </p:nvSpPr>
        <p:spPr>
          <a:xfrm>
            <a:off x="9473056" y="-203172"/>
            <a:ext cx="2263468" cy="21236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7</a:t>
            </a:r>
            <a:endParaRPr lang="en-ID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CB2CBB-4659-4E56-9CD0-9498C51BB6B9}"/>
              </a:ext>
            </a:extLst>
          </p:cNvPr>
          <p:cNvSpPr/>
          <p:nvPr/>
        </p:nvSpPr>
        <p:spPr>
          <a:xfrm>
            <a:off x="3086100" y="3905160"/>
            <a:ext cx="816609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endParaRPr lang="en-ID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893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ALUR PROSES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LAYOUTING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WB-2020 (1)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10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AD34D1-2F8E-4C92-817D-CBE118C9D761}"/>
              </a:ext>
            </a:extLst>
          </p:cNvPr>
          <p:cNvSpPr/>
          <p:nvPr/>
        </p:nvSpPr>
        <p:spPr>
          <a:xfrm>
            <a:off x="947738" y="2325878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Buat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Layer Layout BS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ED4D009B-23DE-453E-B970-FA9F7DADBF93}"/>
              </a:ext>
            </a:extLst>
          </p:cNvPr>
          <p:cNvSpPr/>
          <p:nvPr/>
        </p:nvSpPr>
        <p:spPr>
          <a:xfrm>
            <a:off x="3766088" y="1522623"/>
            <a:ext cx="3057499" cy="678034"/>
          </a:xfrm>
          <a:prstGeom prst="flowChartInputOutp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Peta Digital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Wilkerstat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dan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Bahan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Template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2738AD-EB5B-4B9F-9463-D54AC0BA5EEE}"/>
              </a:ext>
            </a:extLst>
          </p:cNvPr>
          <p:cNvSpPr/>
          <p:nvPr/>
        </p:nvSpPr>
        <p:spPr>
          <a:xfrm>
            <a:off x="6184490" y="2716573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Edit Feature Layer Layout BS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Tipe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Peta Inset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B02D27-1A1C-402E-8B17-99EB5591BC0C}"/>
              </a:ext>
            </a:extLst>
          </p:cNvPr>
          <p:cNvSpPr/>
          <p:nvPr/>
        </p:nvSpPr>
        <p:spPr>
          <a:xfrm>
            <a:off x="6184490" y="3802175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Membuat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Sketsa</a:t>
            </a:r>
            <a:endParaRPr lang="en-US" sz="1200" b="1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BS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Bertingkat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C24EF0-9EDA-4428-AF45-7B22621F7BDD}"/>
              </a:ext>
            </a:extLst>
          </p:cNvPr>
          <p:cNvSpPr/>
          <p:nvPr/>
        </p:nvSpPr>
        <p:spPr>
          <a:xfrm>
            <a:off x="3346369" y="5133973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Menggunakan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Template Project WB-2020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08884C40-A91E-402B-B44B-FC7FCBE0128B}"/>
              </a:ext>
            </a:extLst>
          </p:cNvPr>
          <p:cNvSpPr/>
          <p:nvPr/>
        </p:nvSpPr>
        <p:spPr>
          <a:xfrm>
            <a:off x="6118120" y="4545165"/>
            <a:ext cx="2310581" cy="679960"/>
          </a:xfrm>
          <a:prstGeom prst="flowChartInputOutp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Sketsa</a:t>
            </a:r>
            <a:endParaRPr lang="en-US" sz="12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BS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Bertingkat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E91B2F-DEE5-4380-AA9F-AF5D1B6A1797}"/>
              </a:ext>
            </a:extLst>
          </p:cNvPr>
          <p:cNvSpPr/>
          <p:nvPr/>
        </p:nvSpPr>
        <p:spPr>
          <a:xfrm>
            <a:off x="3346369" y="5867795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Menggunakan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Template Layout WB-2020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BFA0C2D2-A260-4383-9C0B-CF15B0EAF146}"/>
              </a:ext>
            </a:extLst>
          </p:cNvPr>
          <p:cNvSpPr/>
          <p:nvPr/>
        </p:nvSpPr>
        <p:spPr>
          <a:xfrm>
            <a:off x="1449182" y="1027802"/>
            <a:ext cx="1166197" cy="418100"/>
          </a:xfrm>
          <a:prstGeom prst="flowChartTermina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Mulai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6B7920-A60C-4494-9B84-DB9065183D77}"/>
              </a:ext>
            </a:extLst>
          </p:cNvPr>
          <p:cNvSpPr/>
          <p:nvPr/>
        </p:nvSpPr>
        <p:spPr>
          <a:xfrm>
            <a:off x="947738" y="1634747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Unduh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File yang </a:t>
            </a:r>
          </a:p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dibutuhkan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2E786D0B-0404-4CCA-86DC-9F782448516F}"/>
              </a:ext>
            </a:extLst>
          </p:cNvPr>
          <p:cNvSpPr/>
          <p:nvPr/>
        </p:nvSpPr>
        <p:spPr>
          <a:xfrm>
            <a:off x="3444689" y="2554652"/>
            <a:ext cx="1923723" cy="77602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Ada Peta Inset?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5" name="Flowchart: Decision 44">
            <a:extLst>
              <a:ext uri="{FF2B5EF4-FFF2-40B4-BE49-F238E27FC236}">
                <a16:creationId xmlns:a16="http://schemas.microsoft.com/office/drawing/2014/main" id="{78D1AD47-2995-43D7-8460-9AA17A9B536A}"/>
              </a:ext>
            </a:extLst>
          </p:cNvPr>
          <p:cNvSpPr/>
          <p:nvPr/>
        </p:nvSpPr>
        <p:spPr>
          <a:xfrm>
            <a:off x="3453007" y="3640943"/>
            <a:ext cx="1923723" cy="77602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Ada BS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Bertingkat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32617B5E-C0E6-48D7-8532-2E49810310AE}"/>
              </a:ext>
            </a:extLst>
          </p:cNvPr>
          <p:cNvSpPr/>
          <p:nvPr/>
        </p:nvSpPr>
        <p:spPr>
          <a:xfrm>
            <a:off x="6845249" y="5867795"/>
            <a:ext cx="435662" cy="461799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1498C6-E58A-49F1-8CA0-FC455531DF7D}"/>
              </a:ext>
            </a:extLst>
          </p:cNvPr>
          <p:cNvCxnSpPr>
            <a:stCxn id="39" idx="2"/>
            <a:endCxn id="41" idx="0"/>
          </p:cNvCxnSpPr>
          <p:nvPr/>
        </p:nvCxnSpPr>
        <p:spPr>
          <a:xfrm flipH="1">
            <a:off x="2026827" y="1445902"/>
            <a:ext cx="5454" cy="188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641DDE-38CB-4326-8926-58E1AA3E5910}"/>
              </a:ext>
            </a:extLst>
          </p:cNvPr>
          <p:cNvCxnSpPr>
            <a:stCxn id="41" idx="2"/>
            <a:endCxn id="19" idx="0"/>
          </p:cNvCxnSpPr>
          <p:nvPr/>
        </p:nvCxnSpPr>
        <p:spPr>
          <a:xfrm>
            <a:off x="2026827" y="2096546"/>
            <a:ext cx="0" cy="22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4558FBE-41B1-4812-8845-D32B5A58D7B6}"/>
              </a:ext>
            </a:extLst>
          </p:cNvPr>
          <p:cNvCxnSpPr>
            <a:cxnSpLocks/>
            <a:stCxn id="19" idx="2"/>
            <a:endCxn id="43" idx="1"/>
          </p:cNvCxnSpPr>
          <p:nvPr/>
        </p:nvCxnSpPr>
        <p:spPr>
          <a:xfrm rot="16200000" flipH="1">
            <a:off x="2658264" y="2156240"/>
            <a:ext cx="154989" cy="14178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38B66E-FB93-4B8F-967E-8420CB0FF3B2}"/>
              </a:ext>
            </a:extLst>
          </p:cNvPr>
          <p:cNvCxnSpPr>
            <a:stCxn id="21" idx="2"/>
            <a:endCxn id="41" idx="3"/>
          </p:cNvCxnSpPr>
          <p:nvPr/>
        </p:nvCxnSpPr>
        <p:spPr>
          <a:xfrm flipH="1">
            <a:off x="3105916" y="1861640"/>
            <a:ext cx="965922" cy="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6090F73-D1F5-4DBD-BD35-C730C6E26DA4}"/>
              </a:ext>
            </a:extLst>
          </p:cNvPr>
          <p:cNvSpPr/>
          <p:nvPr/>
        </p:nvSpPr>
        <p:spPr>
          <a:xfrm>
            <a:off x="5170834" y="2589744"/>
            <a:ext cx="1074031" cy="4617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Ya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82516A-17B9-4ECE-82EB-381075C97141}"/>
              </a:ext>
            </a:extLst>
          </p:cNvPr>
          <p:cNvSpPr/>
          <p:nvPr/>
        </p:nvSpPr>
        <p:spPr>
          <a:xfrm>
            <a:off x="3588877" y="3176092"/>
            <a:ext cx="1074031" cy="4617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Tidak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FE0A7A-AA9D-4E3E-AD81-B03CC4CA5FAC}"/>
              </a:ext>
            </a:extLst>
          </p:cNvPr>
          <p:cNvCxnSpPr>
            <a:cxnSpLocks/>
            <a:stCxn id="43" idx="3"/>
            <a:endCxn id="25" idx="1"/>
          </p:cNvCxnSpPr>
          <p:nvPr/>
        </p:nvCxnSpPr>
        <p:spPr>
          <a:xfrm>
            <a:off x="5368412" y="2942666"/>
            <a:ext cx="816078" cy="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52507F-A123-4088-AC0C-848F39FEB09F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4406551" y="3330680"/>
            <a:ext cx="8318" cy="3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48FC160A-A7D5-4A06-894F-1AC769CBD3B4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5679934" y="1904989"/>
            <a:ext cx="310263" cy="28570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1D18A42-8852-4EC0-A2D5-485111805C33}"/>
              </a:ext>
            </a:extLst>
          </p:cNvPr>
          <p:cNvCxnSpPr>
            <a:stCxn id="45" idx="3"/>
            <a:endCxn id="26" idx="1"/>
          </p:cNvCxnSpPr>
          <p:nvPr/>
        </p:nvCxnSpPr>
        <p:spPr>
          <a:xfrm>
            <a:off x="5376730" y="4028957"/>
            <a:ext cx="80776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23E9AFB-BE13-4C62-B0BB-E5135BCEB53C}"/>
              </a:ext>
            </a:extLst>
          </p:cNvPr>
          <p:cNvSpPr/>
          <p:nvPr/>
        </p:nvSpPr>
        <p:spPr>
          <a:xfrm>
            <a:off x="5154345" y="3646350"/>
            <a:ext cx="1074031" cy="4617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Ya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C59FD2-7B45-4025-9082-23C8F8D182AA}"/>
              </a:ext>
            </a:extLst>
          </p:cNvPr>
          <p:cNvCxnSpPr>
            <a:stCxn id="45" idx="2"/>
            <a:endCxn id="27" idx="0"/>
          </p:cNvCxnSpPr>
          <p:nvPr/>
        </p:nvCxnSpPr>
        <p:spPr>
          <a:xfrm>
            <a:off x="4414869" y="4416971"/>
            <a:ext cx="10589" cy="7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CB0E218-EC5D-43F8-AC01-AE3D5252E208}"/>
              </a:ext>
            </a:extLst>
          </p:cNvPr>
          <p:cNvSpPr/>
          <p:nvPr/>
        </p:nvSpPr>
        <p:spPr>
          <a:xfrm>
            <a:off x="3598119" y="4300636"/>
            <a:ext cx="1074031" cy="4617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Tidak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5796AAD-80D0-4B98-95F5-11D5D65C5720}"/>
              </a:ext>
            </a:extLst>
          </p:cNvPr>
          <p:cNvCxnSpPr>
            <a:stCxn id="26" idx="2"/>
            <a:endCxn id="29" idx="1"/>
          </p:cNvCxnSpPr>
          <p:nvPr/>
        </p:nvCxnSpPr>
        <p:spPr>
          <a:xfrm>
            <a:off x="7263579" y="4263974"/>
            <a:ext cx="9832" cy="28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64AF776-5A83-41E5-9A1E-D066042C9D0E}"/>
              </a:ext>
            </a:extLst>
          </p:cNvPr>
          <p:cNvCxnSpPr>
            <a:stCxn id="29" idx="2"/>
          </p:cNvCxnSpPr>
          <p:nvPr/>
        </p:nvCxnSpPr>
        <p:spPr>
          <a:xfrm flipH="1">
            <a:off x="4425458" y="4885145"/>
            <a:ext cx="1923720" cy="2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663434-5416-4A52-845A-F525D292AD22}"/>
              </a:ext>
            </a:extLst>
          </p:cNvPr>
          <p:cNvCxnSpPr>
            <a:stCxn id="27" idx="2"/>
            <a:endCxn id="30" idx="0"/>
          </p:cNvCxnSpPr>
          <p:nvPr/>
        </p:nvCxnSpPr>
        <p:spPr>
          <a:xfrm>
            <a:off x="4425458" y="5595772"/>
            <a:ext cx="0" cy="27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7550EF9-1121-4CC1-8B50-7C02F0651F1F}"/>
              </a:ext>
            </a:extLst>
          </p:cNvPr>
          <p:cNvCxnSpPr>
            <a:stCxn id="30" idx="3"/>
            <a:endCxn id="47" idx="2"/>
          </p:cNvCxnSpPr>
          <p:nvPr/>
        </p:nvCxnSpPr>
        <p:spPr>
          <a:xfrm>
            <a:off x="5504547" y="6098695"/>
            <a:ext cx="1340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75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ALUR PROSES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LAYOUTING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WB-2020 (2)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11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605288-EC0E-4709-B020-3DFCCA9C6082}"/>
              </a:ext>
            </a:extLst>
          </p:cNvPr>
          <p:cNvSpPr/>
          <p:nvPr/>
        </p:nvSpPr>
        <p:spPr>
          <a:xfrm>
            <a:off x="3616064" y="1947604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Menambahkan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Logo BPS dan </a:t>
            </a: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Arah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Utara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FECE90-C98F-4BA6-89F6-8F5C5EC9BA12}"/>
              </a:ext>
            </a:extLst>
          </p:cNvPr>
          <p:cNvSpPr/>
          <p:nvPr/>
        </p:nvSpPr>
        <p:spPr>
          <a:xfrm>
            <a:off x="3616064" y="2719038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Pengaturan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Generate Atlas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F73C3E-86A4-4219-BCF4-9281C3E8A2AF}"/>
              </a:ext>
            </a:extLst>
          </p:cNvPr>
          <p:cNvSpPr/>
          <p:nvPr/>
        </p:nvSpPr>
        <p:spPr>
          <a:xfrm>
            <a:off x="3614417" y="3491289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Pengaturan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Peta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Lokasi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A26C81-ECBA-4201-AA39-51842B08A309}"/>
              </a:ext>
            </a:extLst>
          </p:cNvPr>
          <p:cNvSpPr/>
          <p:nvPr/>
        </p:nvSpPr>
        <p:spPr>
          <a:xfrm>
            <a:off x="6673859" y="4207188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Pengaturan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Sketsa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BS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Bertingkat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92CDB1-276A-4D2E-92AF-CBBC1EA2F6C6}"/>
              </a:ext>
            </a:extLst>
          </p:cNvPr>
          <p:cNvSpPr/>
          <p:nvPr/>
        </p:nvSpPr>
        <p:spPr>
          <a:xfrm>
            <a:off x="3614417" y="5120731"/>
            <a:ext cx="2158178" cy="461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Export Atlas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7" name="Flowchart: Data 36">
            <a:extLst>
              <a:ext uri="{FF2B5EF4-FFF2-40B4-BE49-F238E27FC236}">
                <a16:creationId xmlns:a16="http://schemas.microsoft.com/office/drawing/2014/main" id="{070C1FF3-6904-401E-9C91-002AB85EAC99}"/>
              </a:ext>
            </a:extLst>
          </p:cNvPr>
          <p:cNvSpPr/>
          <p:nvPr/>
        </p:nvSpPr>
        <p:spPr>
          <a:xfrm>
            <a:off x="3540670" y="5757481"/>
            <a:ext cx="2310581" cy="593145"/>
          </a:xfrm>
          <a:prstGeom prst="flowChartInputOutpu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Peta WB-2020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BFA0C2D2-A260-4383-9C0B-CF15B0EAF146}"/>
              </a:ext>
            </a:extLst>
          </p:cNvPr>
          <p:cNvSpPr/>
          <p:nvPr/>
        </p:nvSpPr>
        <p:spPr>
          <a:xfrm>
            <a:off x="6673859" y="5837515"/>
            <a:ext cx="1166197" cy="418100"/>
          </a:xfrm>
          <a:prstGeom prst="flowChartTermina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Selesai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80AEA65-524B-4029-AA18-89340064389C}"/>
              </a:ext>
            </a:extLst>
          </p:cNvPr>
          <p:cNvSpPr/>
          <p:nvPr/>
        </p:nvSpPr>
        <p:spPr>
          <a:xfrm>
            <a:off x="4475675" y="1132449"/>
            <a:ext cx="435662" cy="461799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BFF3FC-CDF5-4B37-BC01-A37E395202B9}"/>
              </a:ext>
            </a:extLst>
          </p:cNvPr>
          <p:cNvCxnSpPr>
            <a:stCxn id="22" idx="4"/>
            <a:endCxn id="31" idx="0"/>
          </p:cNvCxnSpPr>
          <p:nvPr/>
        </p:nvCxnSpPr>
        <p:spPr>
          <a:xfrm>
            <a:off x="4693506" y="1594248"/>
            <a:ext cx="1647" cy="35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596F78-F993-4343-83E0-A814CCA4EF11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>
            <a:off x="4695153" y="2409403"/>
            <a:ext cx="0" cy="30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D09233-1009-4578-9B8B-8DBA9C7900A3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4693506" y="3180837"/>
            <a:ext cx="1647" cy="31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1FE268-B6A8-48DA-827E-CB0FBBBE3E25}"/>
              </a:ext>
            </a:extLst>
          </p:cNvPr>
          <p:cNvCxnSpPr>
            <a:stCxn id="35" idx="2"/>
            <a:endCxn id="37" idx="1"/>
          </p:cNvCxnSpPr>
          <p:nvPr/>
        </p:nvCxnSpPr>
        <p:spPr>
          <a:xfrm>
            <a:off x="4693506" y="5582530"/>
            <a:ext cx="2455" cy="174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278FA5-B6B9-4F8E-A6DA-58574E00A395}"/>
              </a:ext>
            </a:extLst>
          </p:cNvPr>
          <p:cNvCxnSpPr>
            <a:stCxn id="37" idx="5"/>
            <a:endCxn id="39" idx="1"/>
          </p:cNvCxnSpPr>
          <p:nvPr/>
        </p:nvCxnSpPr>
        <p:spPr>
          <a:xfrm flipV="1">
            <a:off x="5620193" y="6046565"/>
            <a:ext cx="1053666" cy="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B934E549-4575-44BE-88D3-AFFBE889378A}"/>
              </a:ext>
            </a:extLst>
          </p:cNvPr>
          <p:cNvSpPr/>
          <p:nvPr/>
        </p:nvSpPr>
        <p:spPr>
          <a:xfrm>
            <a:off x="3731644" y="4052417"/>
            <a:ext cx="1923723" cy="776028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Ada BS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Bertingkat</a:t>
            </a:r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E724B5-D285-4B04-898A-B48A84BD6D9E}"/>
              </a:ext>
            </a:extLst>
          </p:cNvPr>
          <p:cNvCxnSpPr>
            <a:stCxn id="40" idx="3"/>
            <a:endCxn id="34" idx="1"/>
          </p:cNvCxnSpPr>
          <p:nvPr/>
        </p:nvCxnSpPr>
        <p:spPr>
          <a:xfrm flipV="1">
            <a:off x="5655367" y="4438088"/>
            <a:ext cx="1018492" cy="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7485875-6A06-48AE-A21F-A27AC8EEDE52}"/>
              </a:ext>
            </a:extLst>
          </p:cNvPr>
          <p:cNvSpPr/>
          <p:nvPr/>
        </p:nvSpPr>
        <p:spPr>
          <a:xfrm>
            <a:off x="5558984" y="4024955"/>
            <a:ext cx="1074031" cy="4617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Ya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960CCA-D669-4A62-9A77-F580C9F3F4AA}"/>
              </a:ext>
            </a:extLst>
          </p:cNvPr>
          <p:cNvCxnSpPr>
            <a:stCxn id="33" idx="2"/>
            <a:endCxn id="40" idx="0"/>
          </p:cNvCxnSpPr>
          <p:nvPr/>
        </p:nvCxnSpPr>
        <p:spPr>
          <a:xfrm>
            <a:off x="4693506" y="3953088"/>
            <a:ext cx="0" cy="99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BCDE019-67CF-46B1-942C-3FEAA27C944D}"/>
              </a:ext>
            </a:extLst>
          </p:cNvPr>
          <p:cNvSpPr/>
          <p:nvPr/>
        </p:nvSpPr>
        <p:spPr>
          <a:xfrm>
            <a:off x="3829964" y="4663613"/>
            <a:ext cx="1074031" cy="4617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Tidak</a:t>
            </a:r>
            <a:endParaRPr lang="en-ID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E16CF8-2247-4C2C-ADE5-E4A9FFC4C567}"/>
              </a:ext>
            </a:extLst>
          </p:cNvPr>
          <p:cNvCxnSpPr>
            <a:stCxn id="40" idx="2"/>
          </p:cNvCxnSpPr>
          <p:nvPr/>
        </p:nvCxnSpPr>
        <p:spPr>
          <a:xfrm flipH="1">
            <a:off x="4693505" y="4828445"/>
            <a:ext cx="1" cy="292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B8FD9913-CFE6-4831-AA75-1FF9BE32F9DA}"/>
              </a:ext>
            </a:extLst>
          </p:cNvPr>
          <p:cNvCxnSpPr>
            <a:stCxn id="34" idx="2"/>
          </p:cNvCxnSpPr>
          <p:nvPr/>
        </p:nvCxnSpPr>
        <p:spPr>
          <a:xfrm rot="5400000">
            <a:off x="6086558" y="3275935"/>
            <a:ext cx="273339" cy="30594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5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UNDUH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FILE YANG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DIBUTUHKAN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(1)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12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5F3A9D-B4C7-45A4-B3AB-51BE403340FC}"/>
              </a:ext>
            </a:extLst>
          </p:cNvPr>
          <p:cNvSpPr/>
          <p:nvPr/>
        </p:nvSpPr>
        <p:spPr>
          <a:xfrm>
            <a:off x="1035820" y="1147885"/>
            <a:ext cx="1012036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File yang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dibutuhkan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dapat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diunduh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melalui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Geospatial System (GS)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B58096-4F6E-4A85-AE07-3457277A5D5F}"/>
              </a:ext>
            </a:extLst>
          </p:cNvPr>
          <p:cNvSpPr/>
          <p:nvPr/>
        </p:nvSpPr>
        <p:spPr>
          <a:xfrm>
            <a:off x="1035820" y="2179112"/>
            <a:ext cx="5332938" cy="2169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Peta Digital </a:t>
            </a:r>
            <a:r>
              <a:rPr lang="en-US" sz="1600" i="1" dirty="0" err="1">
                <a:cs typeface="Calibri" panose="020F0502020204030204" pitchFamily="34" charset="0"/>
              </a:rPr>
              <a:t>Wilkerstat</a:t>
            </a:r>
            <a:r>
              <a:rPr lang="en-US" sz="1600" i="1" dirty="0">
                <a:cs typeface="Calibri" panose="020F0502020204030204" pitchFamily="34" charset="0"/>
              </a:rPr>
              <a:t> </a:t>
            </a:r>
            <a:r>
              <a:rPr lang="en-US" sz="1600" i="1" dirty="0" err="1">
                <a:cs typeface="Calibri" panose="020F0502020204030204" pitchFamily="34" charset="0"/>
              </a:rPr>
              <a:t>Kabupaten</a:t>
            </a:r>
            <a:r>
              <a:rPr lang="en-US" sz="1600" i="1" dirty="0">
                <a:cs typeface="Calibri" panose="020F0502020204030204" pitchFamily="34" charset="0"/>
              </a:rPr>
              <a:t>/Kota </a:t>
            </a:r>
            <a:r>
              <a:rPr lang="en-US" sz="1600" i="1" dirty="0" err="1">
                <a:cs typeface="Calibri" panose="020F0502020204030204" pitchFamily="34" charset="0"/>
              </a:rPr>
              <a:t>tahun</a:t>
            </a:r>
            <a:r>
              <a:rPr lang="en-US" sz="1600" i="1" dirty="0">
                <a:cs typeface="Calibri" panose="020F0502020204030204" pitchFamily="34" charset="0"/>
              </a:rPr>
              <a:t> 2019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Peta Digital </a:t>
            </a:r>
            <a:r>
              <a:rPr lang="en-US" sz="1600" i="1" dirty="0" err="1">
                <a:cs typeface="Calibri" panose="020F0502020204030204" pitchFamily="34" charset="0"/>
              </a:rPr>
              <a:t>Wilkerstat</a:t>
            </a:r>
            <a:r>
              <a:rPr lang="en-US" sz="1600" i="1" dirty="0">
                <a:cs typeface="Calibri" panose="020F0502020204030204" pitchFamily="34" charset="0"/>
              </a:rPr>
              <a:t> </a:t>
            </a:r>
            <a:r>
              <a:rPr lang="en-US" sz="1600" i="1" dirty="0" err="1">
                <a:cs typeface="Calibri" panose="020F0502020204030204" pitchFamily="34" charset="0"/>
              </a:rPr>
              <a:t>Kecamatan</a:t>
            </a:r>
            <a:r>
              <a:rPr lang="en-US" sz="1600" i="1" dirty="0">
                <a:cs typeface="Calibri" panose="020F0502020204030204" pitchFamily="34" charset="0"/>
              </a:rPr>
              <a:t> </a:t>
            </a:r>
            <a:r>
              <a:rPr lang="en-US" sz="1600" i="1" dirty="0" err="1">
                <a:cs typeface="Calibri" panose="020F0502020204030204" pitchFamily="34" charset="0"/>
              </a:rPr>
              <a:t>tahun</a:t>
            </a:r>
            <a:r>
              <a:rPr lang="en-US" sz="1600" i="1" dirty="0">
                <a:cs typeface="Calibri" panose="020F0502020204030204" pitchFamily="34" charset="0"/>
              </a:rPr>
              <a:t> 2019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Peta Digital </a:t>
            </a:r>
            <a:r>
              <a:rPr lang="en-US" sz="1600" i="1" dirty="0" err="1">
                <a:cs typeface="Calibri" panose="020F0502020204030204" pitchFamily="34" charset="0"/>
              </a:rPr>
              <a:t>Wilkerstat</a:t>
            </a:r>
            <a:r>
              <a:rPr lang="en-US" sz="1600" i="1" dirty="0">
                <a:cs typeface="Calibri" panose="020F0502020204030204" pitchFamily="34" charset="0"/>
              </a:rPr>
              <a:t> </a:t>
            </a:r>
            <a:r>
              <a:rPr lang="en-US" sz="1600" i="1" dirty="0" err="1">
                <a:cs typeface="Calibri" panose="020F0502020204030204" pitchFamily="34" charset="0"/>
              </a:rPr>
              <a:t>Desa</a:t>
            </a:r>
            <a:r>
              <a:rPr lang="en-US" sz="1600" i="1" dirty="0">
                <a:cs typeface="Calibri" panose="020F0502020204030204" pitchFamily="34" charset="0"/>
              </a:rPr>
              <a:t>/</a:t>
            </a:r>
            <a:r>
              <a:rPr lang="en-US" sz="1600" i="1" dirty="0" err="1">
                <a:cs typeface="Calibri" panose="020F0502020204030204" pitchFamily="34" charset="0"/>
              </a:rPr>
              <a:t>Kelurahan</a:t>
            </a:r>
            <a:r>
              <a:rPr lang="en-US" sz="1600" i="1" dirty="0">
                <a:cs typeface="Calibri" panose="020F0502020204030204" pitchFamily="34" charset="0"/>
              </a:rPr>
              <a:t> </a:t>
            </a:r>
            <a:r>
              <a:rPr lang="en-US" sz="1600" i="1" dirty="0" err="1">
                <a:cs typeface="Calibri" panose="020F0502020204030204" pitchFamily="34" charset="0"/>
              </a:rPr>
              <a:t>tahun</a:t>
            </a:r>
            <a:r>
              <a:rPr lang="en-US" sz="1600" i="1" dirty="0">
                <a:cs typeface="Calibri" panose="020F0502020204030204" pitchFamily="34" charset="0"/>
              </a:rPr>
              <a:t> 2019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Peta Digital </a:t>
            </a:r>
            <a:r>
              <a:rPr lang="en-US" sz="1600" i="1" dirty="0" err="1">
                <a:cs typeface="Calibri" panose="020F0502020204030204" pitchFamily="34" charset="0"/>
              </a:rPr>
              <a:t>Wilkerstat</a:t>
            </a:r>
            <a:r>
              <a:rPr lang="en-US" sz="1600" i="1" dirty="0">
                <a:cs typeface="Calibri" panose="020F0502020204030204" pitchFamily="34" charset="0"/>
              </a:rPr>
              <a:t> SLS/Non SLS </a:t>
            </a:r>
            <a:r>
              <a:rPr lang="en-US" sz="1600" i="1" dirty="0" err="1">
                <a:cs typeface="Calibri" panose="020F0502020204030204" pitchFamily="34" charset="0"/>
              </a:rPr>
              <a:t>tahun</a:t>
            </a:r>
            <a:r>
              <a:rPr lang="en-US" sz="1600" i="1" dirty="0">
                <a:cs typeface="Calibri" panose="020F0502020204030204" pitchFamily="34" charset="0"/>
              </a:rPr>
              <a:t> 2019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Peta Digital </a:t>
            </a:r>
            <a:r>
              <a:rPr lang="en-US" sz="1600" i="1" dirty="0" err="1">
                <a:cs typeface="Calibri" panose="020F0502020204030204" pitchFamily="34" charset="0"/>
              </a:rPr>
              <a:t>Wilkerstat</a:t>
            </a:r>
            <a:r>
              <a:rPr lang="en-US" sz="1600" i="1" dirty="0">
                <a:cs typeface="Calibri" panose="020F0502020204030204" pitchFamily="34" charset="0"/>
              </a:rPr>
              <a:t> Blok </a:t>
            </a:r>
            <a:r>
              <a:rPr lang="en-US" sz="1600" i="1" dirty="0" err="1">
                <a:cs typeface="Calibri" panose="020F0502020204030204" pitchFamily="34" charset="0"/>
              </a:rPr>
              <a:t>Sensus</a:t>
            </a:r>
            <a:r>
              <a:rPr lang="en-US" sz="1600" i="1" dirty="0">
                <a:cs typeface="Calibri" panose="020F0502020204030204" pitchFamily="34" charset="0"/>
              </a:rPr>
              <a:t> 2020</a:t>
            </a:r>
          </a:p>
          <a:p>
            <a:pPr>
              <a:lnSpc>
                <a:spcPct val="150000"/>
              </a:lnSpc>
            </a:pPr>
            <a:endParaRPr lang="en-US" sz="1600" i="1" dirty="0"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C7BA55-B7A9-494B-9E32-0AB19ACCC195}"/>
              </a:ext>
            </a:extLst>
          </p:cNvPr>
          <p:cNvSpPr/>
          <p:nvPr/>
        </p:nvSpPr>
        <p:spPr>
          <a:xfrm>
            <a:off x="3299546" y="5618345"/>
            <a:ext cx="638348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https//:</a:t>
            </a:r>
            <a:r>
              <a:rPr lang="en-ID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dataspasial.bps.go.id</a:t>
            </a:r>
            <a:r>
              <a:rPr lang="en-ID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ID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gs</a:t>
            </a:r>
            <a:endParaRPr lang="en-ID" sz="32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D4C821-5156-4264-9946-FA8991F7E3B5}"/>
              </a:ext>
            </a:extLst>
          </p:cNvPr>
          <p:cNvSpPr/>
          <p:nvPr/>
        </p:nvSpPr>
        <p:spPr>
          <a:xfrm>
            <a:off x="6710501" y="2139246"/>
            <a:ext cx="5163000" cy="3277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Peta Digital </a:t>
            </a:r>
            <a:r>
              <a:rPr lang="en-US" sz="1600" i="1" dirty="0" err="1">
                <a:cs typeface="Calibri" panose="020F0502020204030204" pitchFamily="34" charset="0"/>
              </a:rPr>
              <a:t>Wilkerstat</a:t>
            </a:r>
            <a:r>
              <a:rPr lang="en-US" sz="1600" i="1" dirty="0">
                <a:cs typeface="Calibri" panose="020F0502020204030204" pitchFamily="34" charset="0"/>
              </a:rPr>
              <a:t> </a:t>
            </a:r>
            <a:r>
              <a:rPr lang="en-US" sz="1600" i="1" dirty="0" err="1">
                <a:cs typeface="Calibri" panose="020F0502020204030204" pitchFamily="34" charset="0"/>
              </a:rPr>
              <a:t>Provinsi</a:t>
            </a:r>
            <a:r>
              <a:rPr lang="en-US" sz="1600" i="1" dirty="0">
                <a:cs typeface="Calibri" panose="020F0502020204030204" pitchFamily="34" charset="0"/>
              </a:rPr>
              <a:t> </a:t>
            </a:r>
            <a:r>
              <a:rPr lang="en-US" sz="1600" i="1" dirty="0" err="1">
                <a:cs typeface="Calibri" panose="020F0502020204030204" pitchFamily="34" charset="0"/>
              </a:rPr>
              <a:t>tahun</a:t>
            </a:r>
            <a:r>
              <a:rPr lang="en-US" sz="1600" i="1" dirty="0">
                <a:cs typeface="Calibri" panose="020F0502020204030204" pitchFamily="34" charset="0"/>
              </a:rPr>
              <a:t> 2019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Template Project Layout Peta WA-2020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Template Project Layout Peta WB-2020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Template Layout Peta WA-2020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Template Layout Peta WB-2020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Logo BPS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Template </a:t>
            </a:r>
            <a:r>
              <a:rPr lang="en-US" sz="1600" i="1" dirty="0" err="1">
                <a:cs typeface="Calibri" panose="020F0502020204030204" pitchFamily="34" charset="0"/>
              </a:rPr>
              <a:t>Sketsa</a:t>
            </a:r>
            <a:r>
              <a:rPr lang="en-US" sz="1600" i="1" dirty="0">
                <a:cs typeface="Calibri" panose="020F0502020204030204" pitchFamily="34" charset="0"/>
              </a:rPr>
              <a:t> Peta Utama</a:t>
            </a:r>
          </a:p>
          <a:p>
            <a:pPr marL="342900" indent="-342900">
              <a:lnSpc>
                <a:spcPct val="150000"/>
              </a:lnSpc>
              <a:buAutoNum type="alphaLcPeriod"/>
            </a:pPr>
            <a:r>
              <a:rPr lang="en-US" sz="1600" i="1" dirty="0">
                <a:cs typeface="Calibri" panose="020F0502020204030204" pitchFamily="34" charset="0"/>
              </a:rPr>
              <a:t>Template </a:t>
            </a:r>
            <a:r>
              <a:rPr lang="en-US" sz="1600" i="1" dirty="0" err="1">
                <a:cs typeface="Calibri" panose="020F0502020204030204" pitchFamily="34" charset="0"/>
              </a:rPr>
              <a:t>Sketsa</a:t>
            </a:r>
            <a:r>
              <a:rPr lang="en-US" sz="1600" i="1" dirty="0">
                <a:cs typeface="Calibri" panose="020F0502020204030204" pitchFamily="34" charset="0"/>
              </a:rPr>
              <a:t> Peta </a:t>
            </a:r>
            <a:r>
              <a:rPr lang="en-US" sz="1600" i="1" dirty="0" err="1">
                <a:cs typeface="Calibri" panose="020F0502020204030204" pitchFamily="34" charset="0"/>
              </a:rPr>
              <a:t>Kedua</a:t>
            </a:r>
            <a:endParaRPr lang="en-US" sz="1600" i="1" dirty="0"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b="1" i="1" dirty="0">
                <a:cs typeface="Calibri" panose="020F0502020204030204" pitchFamily="34" charset="0"/>
              </a:rPr>
              <a:t>(</a:t>
            </a:r>
            <a:r>
              <a:rPr lang="en-US" sz="1600" b="1" i="1" dirty="0" err="1">
                <a:cs typeface="Calibri" panose="020F0502020204030204" pitchFamily="34" charset="0"/>
              </a:rPr>
              <a:t>sudah</a:t>
            </a:r>
            <a:r>
              <a:rPr lang="en-US" sz="1600" b="1" i="1" dirty="0">
                <a:cs typeface="Calibri" panose="020F0502020204030204" pitchFamily="34" charset="0"/>
              </a:rPr>
              <a:t> </a:t>
            </a:r>
            <a:r>
              <a:rPr lang="en-US" sz="1600" b="1" i="1" dirty="0" err="1">
                <a:cs typeface="Calibri" panose="020F0502020204030204" pitchFamily="34" charset="0"/>
              </a:rPr>
              <a:t>tersimpan</a:t>
            </a:r>
            <a:r>
              <a:rPr lang="en-US" sz="1600" b="1" i="1" dirty="0">
                <a:cs typeface="Calibri" panose="020F0502020204030204" pitchFamily="34" charset="0"/>
              </a:rPr>
              <a:t> </a:t>
            </a:r>
            <a:r>
              <a:rPr lang="en-US" sz="1600" b="1" i="1" dirty="0" err="1">
                <a:cs typeface="Calibri" panose="020F0502020204030204" pitchFamily="34" charset="0"/>
              </a:rPr>
              <a:t>sesuai</a:t>
            </a:r>
            <a:r>
              <a:rPr lang="en-US" sz="1600" b="1" i="1" dirty="0">
                <a:cs typeface="Calibri" panose="020F0502020204030204" pitchFamily="34" charset="0"/>
              </a:rPr>
              <a:t> </a:t>
            </a:r>
            <a:r>
              <a:rPr lang="en-US" sz="1600" b="1" i="1" dirty="0" err="1">
                <a:cs typeface="Calibri" panose="020F0502020204030204" pitchFamily="34" charset="0"/>
              </a:rPr>
              <a:t>manajemen</a:t>
            </a:r>
            <a:r>
              <a:rPr lang="en-US" sz="1600" b="1" i="1" dirty="0">
                <a:cs typeface="Calibri" panose="020F0502020204030204" pitchFamily="34" charset="0"/>
              </a:rPr>
              <a:t> file)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3D2EFD-DD5A-485B-9858-DFD42C1CABBC}"/>
              </a:ext>
            </a:extLst>
          </p:cNvPr>
          <p:cNvSpPr/>
          <p:nvPr/>
        </p:nvSpPr>
        <p:spPr>
          <a:xfrm>
            <a:off x="982663" y="1765924"/>
            <a:ext cx="5508625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Menu Peta Digital</a:t>
            </a:r>
            <a:endParaRPr lang="en-ID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491D37-8918-421B-A23A-55E68074E571}"/>
              </a:ext>
            </a:extLst>
          </p:cNvPr>
          <p:cNvSpPr/>
          <p:nvPr/>
        </p:nvSpPr>
        <p:spPr>
          <a:xfrm>
            <a:off x="6487675" y="1765923"/>
            <a:ext cx="5477313" cy="307777"/>
          </a:xfrm>
          <a:prstGeom prst="rect">
            <a:avLst/>
          </a:prstGeom>
          <a:solidFill>
            <a:srgbClr val="44546A"/>
          </a:solidFill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000" b="1" dirty="0">
                <a:solidFill>
                  <a:srgbClr val="FFC000"/>
                </a:solidFill>
              </a:rPr>
              <a:t>Menu </a:t>
            </a:r>
            <a:r>
              <a:rPr lang="en-ID" sz="2000" b="1" dirty="0" err="1">
                <a:solidFill>
                  <a:srgbClr val="FFC000"/>
                </a:solidFill>
              </a:rPr>
              <a:t>Bahan</a:t>
            </a:r>
            <a:r>
              <a:rPr lang="en-ID" sz="2000" b="1" dirty="0">
                <a:solidFill>
                  <a:srgbClr val="FFC000"/>
                </a:solidFill>
              </a:rPr>
              <a:t>/Template</a:t>
            </a:r>
            <a:endParaRPr lang="en-ID" sz="2000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89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UNDUH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FILE YANG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DIBUTUHKAN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(2)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13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5F3A9D-B4C7-45A4-B3AB-51BE403340FC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ata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cara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unduh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file di Geospatial System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dari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fitur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Peta Digital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D4C821-5156-4264-9946-FA8991F7E3B5}"/>
              </a:ext>
            </a:extLst>
          </p:cNvPr>
          <p:cNvSpPr/>
          <p:nvPr/>
        </p:nvSpPr>
        <p:spPr>
          <a:xfrm>
            <a:off x="1035820" y="1597052"/>
            <a:ext cx="2958664" cy="48936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① </a:t>
            </a:r>
            <a:r>
              <a:rPr lang="en-US" sz="2000" dirty="0" err="1">
                <a:cs typeface="Calibri" panose="020F0502020204030204" pitchFamily="34" charset="0"/>
              </a:rPr>
              <a:t>Klik</a:t>
            </a:r>
            <a:r>
              <a:rPr lang="en-US" sz="2000" dirty="0">
                <a:cs typeface="Calibri" panose="020F0502020204030204" pitchFamily="34" charset="0"/>
              </a:rPr>
              <a:t> Peta Digital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② </a:t>
            </a:r>
            <a:r>
              <a:rPr lang="en-US" sz="2000" dirty="0" err="1">
                <a:cs typeface="Calibri" panose="020F0502020204030204" pitchFamily="34" charset="0"/>
              </a:rPr>
              <a:t>Pilih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Periode</a:t>
            </a:r>
            <a:r>
              <a:rPr lang="en-US" sz="2000" dirty="0">
                <a:cs typeface="Calibri" panose="020F0502020204030204" pitchFamily="34" charset="0"/>
              </a:rPr>
              <a:t> :</a:t>
            </a:r>
            <a:r>
              <a:rPr lang="en-US" sz="2000" b="1" dirty="0">
                <a:cs typeface="Calibri" panose="020F0502020204030204" pitchFamily="34" charset="0"/>
              </a:rPr>
              <a:t> 2019_1  </a:t>
            </a:r>
            <a:r>
              <a:rPr lang="en-US" sz="2000" dirty="0">
                <a:cs typeface="Calibri" panose="020F0502020204030204" pitchFamily="34" charset="0"/>
              </a:rPr>
              <a:t>③ </a:t>
            </a:r>
            <a:r>
              <a:rPr lang="en-US" sz="2000" dirty="0" err="1">
                <a:cs typeface="Calibri" panose="020F0502020204030204" pitchFamily="34" charset="0"/>
              </a:rPr>
              <a:t>Pilih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Provinsi</a:t>
            </a:r>
            <a:r>
              <a:rPr lang="en-US" sz="2000" dirty="0">
                <a:cs typeface="Calibri" panose="020F0502020204030204" pitchFamily="34" charset="0"/>
              </a:rPr>
              <a:t> : </a:t>
            </a:r>
            <a:r>
              <a:rPr lang="en-US" sz="2000" b="1" dirty="0" err="1">
                <a:cs typeface="Calibri" panose="020F0502020204030204" pitchFamily="34" charset="0"/>
              </a:rPr>
              <a:t>sesuai</a:t>
            </a:r>
            <a:r>
              <a:rPr lang="en-US" sz="2000" b="1" dirty="0">
                <a:cs typeface="Calibri" panose="020F0502020204030204" pitchFamily="34" charset="0"/>
              </a:rPr>
              <a:t> </a:t>
            </a:r>
            <a:r>
              <a:rPr lang="en-US" sz="2000" b="1" dirty="0" err="1">
                <a:cs typeface="Calibri" panose="020F0502020204030204" pitchFamily="34" charset="0"/>
              </a:rPr>
              <a:t>wilayah</a:t>
            </a:r>
            <a:r>
              <a:rPr lang="en-US" sz="2000" b="1" dirty="0">
                <a:cs typeface="Calibri" panose="020F0502020204030204" pitchFamily="34" charset="0"/>
              </a:rPr>
              <a:t> </a:t>
            </a:r>
            <a:r>
              <a:rPr lang="en-US" sz="2000" b="1" dirty="0" err="1">
                <a:cs typeface="Calibri" panose="020F0502020204030204" pitchFamily="34" charset="0"/>
              </a:rPr>
              <a:t>masing-masing</a:t>
            </a:r>
            <a:r>
              <a:rPr lang="en-US" sz="2000" b="1" dirty="0"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④ Level Peta : </a:t>
            </a:r>
            <a:r>
              <a:rPr lang="en-US" sz="2000" b="1" dirty="0" err="1">
                <a:cs typeface="Calibri" panose="020F0502020204030204" pitchFamily="34" charset="0"/>
              </a:rPr>
              <a:t>Kabupaten</a:t>
            </a:r>
            <a:r>
              <a:rPr lang="en-US" sz="2000" b="1" dirty="0">
                <a:cs typeface="Calibri" panose="020F0502020204030204" pitchFamily="34" charset="0"/>
              </a:rPr>
              <a:t>/Kota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⑤ </a:t>
            </a:r>
            <a:r>
              <a:rPr lang="en-US" sz="2000" dirty="0" err="1">
                <a:cs typeface="Calibri" panose="020F0502020204030204" pitchFamily="34" charset="0"/>
              </a:rPr>
              <a:t>Sumber</a:t>
            </a:r>
            <a:r>
              <a:rPr lang="en-US" sz="2000" dirty="0">
                <a:cs typeface="Calibri" panose="020F0502020204030204" pitchFamily="34" charset="0"/>
              </a:rPr>
              <a:t> : </a:t>
            </a:r>
            <a:r>
              <a:rPr lang="en-US" sz="2000" b="1" dirty="0">
                <a:cs typeface="Calibri" panose="020F0502020204030204" pitchFamily="34" charset="0"/>
              </a:rPr>
              <a:t>Final</a:t>
            </a:r>
            <a:r>
              <a:rPr lang="en-US" sz="2000" dirty="0"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⑥ Format : </a:t>
            </a:r>
            <a:r>
              <a:rPr lang="en-US" sz="2000" b="1" dirty="0" err="1">
                <a:cs typeface="Calibri" panose="020F0502020204030204" pitchFamily="34" charset="0"/>
              </a:rPr>
              <a:t>Geojson</a:t>
            </a:r>
            <a:r>
              <a:rPr lang="en-US" sz="2000" dirty="0"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⑦ </a:t>
            </a:r>
            <a:r>
              <a:rPr lang="en-US" sz="2000" dirty="0" err="1">
                <a:cs typeface="Calibri" panose="020F0502020204030204" pitchFamily="34" charset="0"/>
              </a:rPr>
              <a:t>klik</a:t>
            </a:r>
            <a:r>
              <a:rPr lang="en-US" sz="2000" dirty="0">
                <a:cs typeface="Calibri" panose="020F0502020204030204" pitchFamily="34" charset="0"/>
              </a:rPr>
              <a:t> Cari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⑧ </a:t>
            </a:r>
            <a:r>
              <a:rPr lang="en-US" sz="2000" dirty="0" err="1">
                <a:cs typeface="Calibri" panose="020F0502020204030204" pitchFamily="34" charset="0"/>
              </a:rPr>
              <a:t>Klik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Unduh</a:t>
            </a:r>
            <a:endParaRPr lang="en-ID" sz="2000" dirty="0">
              <a:cs typeface="Calibri" panose="020F0502020204030204" pitchFamily="34" charset="0"/>
            </a:endParaRPr>
          </a:p>
          <a:p>
            <a:endParaRPr lang="en-US" i="1" dirty="0"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327FFE-51EB-423F-A759-516EDC241E41}"/>
              </a:ext>
            </a:extLst>
          </p:cNvPr>
          <p:cNvGrpSpPr/>
          <p:nvPr/>
        </p:nvGrpSpPr>
        <p:grpSpPr>
          <a:xfrm>
            <a:off x="4158113" y="1538640"/>
            <a:ext cx="7543448" cy="4243039"/>
            <a:chOff x="4109085" y="2301244"/>
            <a:chExt cx="3973830" cy="2235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1693B16-5396-480A-9E93-E091F959C70C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085" y="2301244"/>
              <a:ext cx="3973830" cy="22352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2EF7885-B5E8-4298-A309-B685DF299A1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10" y="2938145"/>
              <a:ext cx="162560" cy="1625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EDCF5B-A426-4FA1-A173-A42E1EF85271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925" y="2785110"/>
              <a:ext cx="162560" cy="16256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A228334-5ED0-4C48-8ED3-483ACCA7677B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8555" y="2769235"/>
              <a:ext cx="162560" cy="16256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5948C9-CED5-4A86-86C1-375F77D519D7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290" y="3028315"/>
              <a:ext cx="162560" cy="16256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C8DB5C5-E7C8-4D83-96F5-E3D653368C21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4430" y="3028315"/>
              <a:ext cx="162560" cy="16256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33CD13-7B4F-4D0D-A17A-7168AACEFB6E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635" y="3557270"/>
              <a:ext cx="162560" cy="16256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C37631E-E2E7-4236-8890-C8A06D12AED9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050" y="3319145"/>
              <a:ext cx="162560" cy="1625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766D846-393D-4BD3-8BAC-5687C0272731}"/>
                </a:ext>
              </a:extLst>
            </p:cNvPr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795" y="3947795"/>
              <a:ext cx="162560" cy="162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30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0ACE795-D225-42C6-815D-3BF1B06B66A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63478" y="1589065"/>
            <a:ext cx="8262818" cy="464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UNDUH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FILE YANG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DIBUTUHKAN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(3)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14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5F3A9D-B4C7-45A4-B3AB-51BE403340FC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ata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cara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unduh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file di Geospatial System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dari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fitur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ID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Bahan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/template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D4C821-5156-4264-9946-FA8991F7E3B5}"/>
              </a:ext>
            </a:extLst>
          </p:cNvPr>
          <p:cNvSpPr/>
          <p:nvPr/>
        </p:nvSpPr>
        <p:spPr>
          <a:xfrm>
            <a:off x="1035820" y="1597052"/>
            <a:ext cx="2727658" cy="22497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① </a:t>
            </a:r>
            <a:r>
              <a:rPr lang="en-US" sz="2000" dirty="0" err="1">
                <a:cs typeface="Calibri" panose="020F0502020204030204" pitchFamily="34" charset="0"/>
              </a:rPr>
              <a:t>Klik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Bahan</a:t>
            </a:r>
            <a:r>
              <a:rPr lang="en-US" sz="2000" dirty="0">
                <a:cs typeface="Calibri" panose="020F0502020204030204" pitchFamily="34" charset="0"/>
              </a:rPr>
              <a:t>/Template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② </a:t>
            </a:r>
            <a:r>
              <a:rPr lang="en-US" sz="2000" dirty="0" err="1">
                <a:cs typeface="Calibri" panose="020F0502020204030204" pitchFamily="34" charset="0"/>
              </a:rPr>
              <a:t>Unduh</a:t>
            </a:r>
            <a:r>
              <a:rPr lang="en-US" sz="2000" dirty="0">
                <a:cs typeface="Calibri" panose="020F0502020204030204" pitchFamily="34" charset="0"/>
              </a:rPr>
              <a:t> File template </a:t>
            </a:r>
            <a:r>
              <a:rPr lang="en-US" sz="2000" dirty="0" err="1">
                <a:cs typeface="Calibri" panose="020F0502020204030204" pitchFamily="34" charset="0"/>
              </a:rPr>
              <a:t>layouting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BS2020</a:t>
            </a:r>
            <a:endParaRPr lang="en-US" i="1" dirty="0"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464A72-E3F5-4552-B172-2FCB56584F0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22" y="3758883"/>
            <a:ext cx="308585" cy="308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0D36C0-F32B-4167-B709-F5EF5E1F398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971" y="4562669"/>
            <a:ext cx="308585" cy="3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5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LAYER LAYOUT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(1)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15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6D3A1-0536-48CE-8856-A982B3208607}"/>
              </a:ext>
            </a:extLst>
          </p:cNvPr>
          <p:cNvSpPr/>
          <p:nvPr/>
        </p:nvSpPr>
        <p:spPr>
          <a:xfrm>
            <a:off x="1096855" y="2465007"/>
            <a:ext cx="10646491" cy="21457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❶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Buka file peta Blok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QGIS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❷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prod_bs_xxxxsp2020_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.gpkg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Tambahkan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field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iddesa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“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type_layout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“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page_num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 “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page_all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”) →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❹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Edit field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type_layout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782AF-ADE9-4F4A-B06D-EC001B014226}"/>
              </a:ext>
            </a:extLst>
          </p:cNvPr>
          <p:cNvSpPr/>
          <p:nvPr/>
        </p:nvSpPr>
        <p:spPr>
          <a:xfrm>
            <a:off x="982663" y="1446341"/>
            <a:ext cx="10699648" cy="64344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Langkah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Umum</a:t>
            </a:r>
            <a:endParaRPr lang="en-ID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50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LAYER LAYOUT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(2)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16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6D3A1-0536-48CE-8856-A982B3208607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❶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Buka file peta Blok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Sensus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di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QGIS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A551B-E0E8-4C2A-B066-49E1CDECE1F3}"/>
              </a:ext>
            </a:extLst>
          </p:cNvPr>
          <p:cNvSpPr/>
          <p:nvPr/>
        </p:nvSpPr>
        <p:spPr>
          <a:xfrm>
            <a:off x="964633" y="1779258"/>
            <a:ext cx="3777802" cy="41023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Open Data Source Manager (</a:t>
            </a:r>
            <a:r>
              <a:rPr lang="en-US" dirty="0" err="1">
                <a:cs typeface="Calibri" panose="020F0502020204030204" pitchFamily="34" charset="0"/>
              </a:rPr>
              <a:t>Ctrl+L</a:t>
            </a:r>
            <a:r>
              <a:rPr lang="en-US" dirty="0"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②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Pilih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Vector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vector data set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Pilih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file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prod_bs_xxxxsp2020.geojson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pada folder INPUT/Peta Digital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⑤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⑥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Add</a:t>
            </a:r>
          </a:p>
          <a:p>
            <a:pPr>
              <a:lnSpc>
                <a:spcPct val="150000"/>
              </a:lnSpc>
            </a:pP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0C5605-642E-4E13-A9A4-4F5AB1D8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35" y="1449388"/>
            <a:ext cx="7087359" cy="39866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4E472-C979-4C99-9957-22B60DFED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39" t="18925" r="12241" b="15699"/>
          <a:stretch/>
        </p:blipFill>
        <p:spPr>
          <a:xfrm>
            <a:off x="5245749" y="3127804"/>
            <a:ext cx="4991782" cy="3038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B4C72-2EFF-46AA-9E3A-F3DC276031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87" y="1626427"/>
            <a:ext cx="308585" cy="308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39B07-C8FB-4A0F-AF00-634CCC35EAA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51" y="2202426"/>
            <a:ext cx="308585" cy="308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EE90-7C22-4364-919E-48ECAF10AFF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26" y="2698955"/>
            <a:ext cx="308585" cy="308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734F4E-B695-4F70-95FF-B3CAEB6847D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490" y="4031226"/>
            <a:ext cx="308585" cy="3085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3A3E12-6272-4C4E-9E00-8624F7DBEE6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155" y="5834640"/>
            <a:ext cx="308585" cy="308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E79E7E-F82F-4709-8C04-83D7885545F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70" y="4758008"/>
            <a:ext cx="308585" cy="3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2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A2380-0282-4F92-8132-81A9FF85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612" y="1869879"/>
            <a:ext cx="6901375" cy="3882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D2F91A-7376-4367-BFCF-AA9AA7EDB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97" t="18495" r="14597" b="15907"/>
          <a:stretch/>
        </p:blipFill>
        <p:spPr>
          <a:xfrm>
            <a:off x="7384227" y="1327167"/>
            <a:ext cx="4178096" cy="31914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LAYER LAYOUT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(3)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17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6D3A1-0536-48CE-8856-A982B3208607}"/>
              </a:ext>
            </a:extLst>
          </p:cNvPr>
          <p:cNvSpPr/>
          <p:nvPr/>
        </p:nvSpPr>
        <p:spPr>
          <a:xfrm>
            <a:off x="982663" y="1005548"/>
            <a:ext cx="10699648" cy="40415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❷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prod_bs_xxxxsp2020_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.gpkg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A551B-E0E8-4C2A-B066-49E1CDECE1F3}"/>
              </a:ext>
            </a:extLst>
          </p:cNvPr>
          <p:cNvSpPr/>
          <p:nvPr/>
        </p:nvSpPr>
        <p:spPr>
          <a:xfrm>
            <a:off x="964632" y="1779258"/>
            <a:ext cx="3978991" cy="451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kanan</a:t>
            </a:r>
            <a:r>
              <a:rPr lang="en-US" dirty="0">
                <a:cs typeface="Calibri" panose="020F0502020204030204" pitchFamily="34" charset="0"/>
              </a:rPr>
              <a:t> pada layer peta digital Blok </a:t>
            </a:r>
            <a:r>
              <a:rPr lang="en-US" dirty="0" err="1">
                <a:cs typeface="Calibri" panose="020F0502020204030204" pitchFamily="34" charset="0"/>
              </a:rPr>
              <a:t>Sensus</a:t>
            </a:r>
            <a:endParaRPr lang="en-US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②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Pilih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Export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Save Features As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Pilih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format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Geopackage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gpkg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⑤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Atur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penyimpanan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pada folder PROSES/Layer Layout/...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serta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beri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nama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file </a:t>
            </a:r>
            <a:r>
              <a:rPr lang="en-US" dirty="0" err="1">
                <a:ea typeface="Cambria Math" panose="02040503050406030204" pitchFamily="18" charset="0"/>
                <a:cs typeface="Calibri" panose="020F0502020204030204" pitchFamily="34" charset="0"/>
              </a:rPr>
              <a:t>prod_bs_xxxxsp2020_layout.gpkg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⑥ 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OK</a:t>
            </a:r>
          </a:p>
          <a:p>
            <a:pPr>
              <a:lnSpc>
                <a:spcPct val="150000"/>
              </a:lnSpc>
            </a:pP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0B4C72-2EFF-46AA-9E3A-F3DC276031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87" y="1626427"/>
            <a:ext cx="308585" cy="308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39B07-C8FB-4A0F-AF00-634CCC35EAA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51" y="2202426"/>
            <a:ext cx="308585" cy="308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0EE90-7C22-4364-919E-48ECAF10AFF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726" y="2698955"/>
            <a:ext cx="308585" cy="308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734F4E-B695-4F70-95FF-B3CAEB6847D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490" y="4031226"/>
            <a:ext cx="308585" cy="3085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3A3E12-6272-4C4E-9E00-8624F7DBEE6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155" y="5834640"/>
            <a:ext cx="308585" cy="308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E79E7E-F82F-4709-8C04-83D7885545F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70" y="4758008"/>
            <a:ext cx="308585" cy="3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6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LAYER LAYOUT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(4)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18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6D3A1-0536-48CE-8856-A982B3208607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Tambahkan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field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iddesa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type_layout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page_num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dan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page_all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 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A551B-E0E8-4C2A-B066-49E1CDECE1F3}"/>
              </a:ext>
            </a:extLst>
          </p:cNvPr>
          <p:cNvSpPr/>
          <p:nvPr/>
        </p:nvSpPr>
        <p:spPr>
          <a:xfrm>
            <a:off x="982664" y="1597052"/>
            <a:ext cx="3460688" cy="2024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kanan</a:t>
            </a:r>
            <a:r>
              <a:rPr lang="en-US" dirty="0">
                <a:cs typeface="Calibri" panose="020F0502020204030204" pitchFamily="34" charset="0"/>
              </a:rPr>
              <a:t> pada layer Layout BS 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Open Attribute Table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 err="1">
                <a:cs typeface="Calibri" panose="020F0502020204030204" pitchFamily="34" charset="0"/>
              </a:rPr>
              <a:t>Hingga</a:t>
            </a:r>
            <a:r>
              <a:rPr lang="en-US" dirty="0">
                <a:cs typeface="Calibri" panose="020F0502020204030204" pitchFamily="34" charset="0"/>
              </a:rPr>
              <a:t> table </a:t>
            </a:r>
            <a:r>
              <a:rPr lang="en-US" dirty="0" err="1">
                <a:cs typeface="Calibri" panose="020F0502020204030204" pitchFamily="34" charset="0"/>
              </a:rPr>
              <a:t>atribut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ditampilkan</a:t>
            </a: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B574C-1494-4A3E-A600-F5B84306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351" y="2284434"/>
            <a:ext cx="7238960" cy="40719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EF7DCB-F468-47BD-8715-269578F4D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77" t="24516" r="7419" b="14677"/>
          <a:stretch/>
        </p:blipFill>
        <p:spPr>
          <a:xfrm>
            <a:off x="7106037" y="3136787"/>
            <a:ext cx="4782751" cy="28252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68E958-0159-4483-BFBB-0C04212903D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23" y="3136787"/>
            <a:ext cx="308585" cy="308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17BBD1-0D29-4068-9C05-5CAD912198F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08" y="4323740"/>
            <a:ext cx="308585" cy="308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E18B70-8F18-4060-9878-8A948EC29F1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412" y="4282028"/>
            <a:ext cx="308585" cy="3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7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B4C5A-666A-43EE-B8BB-655A44FD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2" t="21134" r="10403" b="11254"/>
          <a:stretch/>
        </p:blipFill>
        <p:spPr>
          <a:xfrm>
            <a:off x="4443352" y="1872702"/>
            <a:ext cx="7521636" cy="40492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LAYER LAYOUT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(5)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19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6D3A1-0536-48CE-8856-A982B3208607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Tambahkan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field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iddesa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type_layout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page_num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dan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page_all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 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A551B-E0E8-4C2A-B066-49E1CDECE1F3}"/>
              </a:ext>
            </a:extLst>
          </p:cNvPr>
          <p:cNvSpPr/>
          <p:nvPr/>
        </p:nvSpPr>
        <p:spPr>
          <a:xfrm>
            <a:off x="982664" y="1597052"/>
            <a:ext cx="3460688" cy="3271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Open Field Calculator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</a:t>
            </a:r>
            <a:r>
              <a:rPr lang="en-US" dirty="0" err="1">
                <a:cs typeface="Calibri" panose="020F0502020204030204" pitchFamily="34" charset="0"/>
              </a:rPr>
              <a:t>tambahkan</a:t>
            </a:r>
            <a:r>
              <a:rPr lang="en-US" dirty="0">
                <a:cs typeface="Calibri" panose="020F0502020204030204" pitchFamily="34" charset="0"/>
              </a:rPr>
              <a:t> field </a:t>
            </a:r>
            <a:r>
              <a:rPr lang="en-US" b="1" dirty="0">
                <a:cs typeface="Calibri" panose="020F0502020204030204" pitchFamily="34" charset="0"/>
              </a:rPr>
              <a:t>“</a:t>
            </a:r>
            <a:r>
              <a:rPr lang="en-US" b="1" dirty="0" err="1">
                <a:cs typeface="Calibri" panose="020F0502020204030204" pitchFamily="34" charset="0"/>
              </a:rPr>
              <a:t>iddesa</a:t>
            </a:r>
            <a:r>
              <a:rPr lang="en-US" b="1" dirty="0">
                <a:cs typeface="Calibri" panose="020F0502020204030204" pitchFamily="34" charset="0"/>
              </a:rPr>
              <a:t>” </a:t>
            </a:r>
            <a:r>
              <a:rPr lang="en-US" dirty="0" err="1">
                <a:cs typeface="Calibri" panose="020F0502020204030204" pitchFamily="34" charset="0"/>
              </a:rPr>
              <a:t>dengan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pengaturan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seperti</a:t>
            </a:r>
            <a:r>
              <a:rPr lang="en-US" dirty="0">
                <a:cs typeface="Calibri" panose="020F0502020204030204" pitchFamily="34" charset="0"/>
              </a:rPr>
              <a:t> pada </a:t>
            </a:r>
            <a:r>
              <a:rPr lang="en-US" dirty="0" err="1">
                <a:cs typeface="Calibri" panose="020F0502020204030204" pitchFamily="34" charset="0"/>
              </a:rPr>
              <a:t>gambar</a:t>
            </a:r>
            <a:endParaRPr lang="en-US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M</a:t>
            </a:r>
            <a:r>
              <a:rPr lang="en-US" dirty="0" err="1">
                <a:cs typeface="Calibri" panose="020F0502020204030204" pitchFamily="34" charset="0"/>
              </a:rPr>
              <a:t>asukan</a:t>
            </a:r>
            <a:r>
              <a:rPr lang="en-US" dirty="0">
                <a:cs typeface="Calibri" panose="020F0502020204030204" pitchFamily="34" charset="0"/>
              </a:rPr>
              <a:t> expression </a:t>
            </a:r>
            <a:r>
              <a:rPr lang="en-US" dirty="0" err="1">
                <a:cs typeface="Calibri" panose="020F0502020204030204" pitchFamily="34" charset="0"/>
              </a:rPr>
              <a:t>berikut</a:t>
            </a:r>
            <a:r>
              <a:rPr lang="en-US" dirty="0">
                <a:cs typeface="Calibri" panose="020F0502020204030204" pitchFamily="34" charset="0"/>
              </a:rPr>
              <a:t> left(“</a:t>
            </a:r>
            <a:r>
              <a:rPr lang="en-US" dirty="0" err="1">
                <a:cs typeface="Calibri" panose="020F0502020204030204" pitchFamily="34" charset="0"/>
              </a:rPr>
              <a:t>idbs</a:t>
            </a:r>
            <a:r>
              <a:rPr lang="en-US" dirty="0">
                <a:cs typeface="Calibri" panose="020F0502020204030204" pitchFamily="34" charset="0"/>
              </a:rPr>
              <a:t>”,10)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 </a:t>
            </a:r>
            <a:r>
              <a:rPr lang="en-US" dirty="0" err="1">
                <a:cs typeface="Calibri" panose="020F0502020204030204" pitchFamily="34" charset="0"/>
              </a:rPr>
              <a:t>Cek</a:t>
            </a:r>
            <a:r>
              <a:rPr lang="en-US" dirty="0">
                <a:cs typeface="Calibri" panose="020F0502020204030204" pitchFamily="34" charset="0"/>
              </a:rPr>
              <a:t> Output preview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⑤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OK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68E958-0159-4483-BFBB-0C04212903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825" y="2090416"/>
            <a:ext cx="308585" cy="308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07E48-3429-445A-A13B-4E8D7C74E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61" t="15653" r="32500" b="7315"/>
          <a:stretch/>
        </p:blipFill>
        <p:spPr>
          <a:xfrm>
            <a:off x="7306835" y="2638745"/>
            <a:ext cx="4356004" cy="3987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17BBD1-0D29-4068-9C05-5CAD912198F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047" y="3429000"/>
            <a:ext cx="308585" cy="308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E18B70-8F18-4060-9878-8A948EC29F1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660" y="4314198"/>
            <a:ext cx="308585" cy="3085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6C7061-CDD1-4926-BF8A-72D0BAE727EF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07" y="5613338"/>
            <a:ext cx="308585" cy="308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E72DA4-67EA-4F12-A0F2-02D0C81EADD3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6" y="6047765"/>
            <a:ext cx="308585" cy="3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4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PENJELASAN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UMUM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8BD1D-4D2F-44EB-BCE1-5D2184A0A2D1}"/>
              </a:ext>
            </a:extLst>
          </p:cNvPr>
          <p:cNvSpPr/>
          <p:nvPr/>
        </p:nvSpPr>
        <p:spPr>
          <a:xfrm>
            <a:off x="1444622" y="1269021"/>
            <a:ext cx="9449520" cy="455714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Layouting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bertujuan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menyusun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tata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letak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peta WA dan WB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sehingga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didapatkan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peta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sudah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-layout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nantinya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dicetak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peta analog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Terdapat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layout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peta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yaitu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82663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Peta WA-2020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batas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wilayah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kerja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statistik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setingkat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desa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informasi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dalamnya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terdapat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batas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Blok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982663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Peta WB-2020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batas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wilayah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kerja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statistik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Blok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25463">
              <a:lnSpc>
                <a:spcPct val="150000"/>
              </a:lnSpc>
            </a:pP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805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LAYER LAYOUT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(6)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20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6D3A1-0536-48CE-8856-A982B3208607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Tambahkan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field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iddesa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type_layout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page_num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dan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page_all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 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A551B-E0E8-4C2A-B066-49E1CDECE1F3}"/>
              </a:ext>
            </a:extLst>
          </p:cNvPr>
          <p:cNvSpPr/>
          <p:nvPr/>
        </p:nvSpPr>
        <p:spPr>
          <a:xfrm>
            <a:off x="982663" y="1597052"/>
            <a:ext cx="10699647" cy="778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cs typeface="Calibri" panose="020F0502020204030204" pitchFamily="34" charset="0"/>
              </a:rPr>
              <a:t>Gunakan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cara</a:t>
            </a:r>
            <a:r>
              <a:rPr lang="en-US" dirty="0">
                <a:cs typeface="Calibri" panose="020F0502020204030204" pitchFamily="34" charset="0"/>
              </a:rPr>
              <a:t> yang </a:t>
            </a:r>
            <a:r>
              <a:rPr lang="en-US" dirty="0" err="1">
                <a:cs typeface="Calibri" panose="020F0502020204030204" pitchFamily="34" charset="0"/>
              </a:rPr>
              <a:t>sama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untuk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menambahkan</a:t>
            </a:r>
            <a:r>
              <a:rPr lang="en-US" dirty="0">
                <a:cs typeface="Calibri" panose="020F0502020204030204" pitchFamily="34" charset="0"/>
              </a:rPr>
              <a:t> field </a:t>
            </a:r>
            <a:r>
              <a:rPr lang="en-US" b="1" dirty="0">
                <a:cs typeface="Calibri" panose="020F0502020204030204" pitchFamily="34" charset="0"/>
              </a:rPr>
              <a:t>“</a:t>
            </a:r>
            <a:r>
              <a:rPr lang="en-US" b="1" dirty="0" err="1">
                <a:cs typeface="Calibri" panose="020F0502020204030204" pitchFamily="34" charset="0"/>
              </a:rPr>
              <a:t>type_layout</a:t>
            </a:r>
            <a:r>
              <a:rPr lang="en-US" b="1" dirty="0">
                <a:cs typeface="Calibri" panose="020F0502020204030204" pitchFamily="34" charset="0"/>
              </a:rPr>
              <a:t>”, “</a:t>
            </a:r>
            <a:r>
              <a:rPr lang="en-US" b="1" dirty="0" err="1">
                <a:cs typeface="Calibri" panose="020F0502020204030204" pitchFamily="34" charset="0"/>
              </a:rPr>
              <a:t>page_num</a:t>
            </a:r>
            <a:r>
              <a:rPr lang="en-US" b="1" dirty="0">
                <a:cs typeface="Calibri" panose="020F0502020204030204" pitchFamily="34" charset="0"/>
              </a:rPr>
              <a:t>”, </a:t>
            </a:r>
            <a:r>
              <a:rPr lang="en-US" dirty="0">
                <a:cs typeface="Calibri" panose="020F0502020204030204" pitchFamily="34" charset="0"/>
              </a:rPr>
              <a:t>dan </a:t>
            </a:r>
            <a:r>
              <a:rPr lang="en-US" b="1" dirty="0">
                <a:cs typeface="Calibri" panose="020F0502020204030204" pitchFamily="34" charset="0"/>
              </a:rPr>
              <a:t>“</a:t>
            </a:r>
            <a:r>
              <a:rPr lang="en-US" b="1" dirty="0" err="1">
                <a:cs typeface="Calibri" panose="020F0502020204030204" pitchFamily="34" charset="0"/>
              </a:rPr>
              <a:t>page_all</a:t>
            </a:r>
            <a:r>
              <a:rPr lang="en-US" b="1" dirty="0">
                <a:cs typeface="Calibri" panose="020F0502020204030204" pitchFamily="34" charset="0"/>
              </a:rPr>
              <a:t>”. </a:t>
            </a:r>
            <a:r>
              <a:rPr lang="en-US" dirty="0" err="1">
                <a:cs typeface="Calibri" panose="020F0502020204030204" pitchFamily="34" charset="0"/>
              </a:rPr>
              <a:t>Sesuaikan</a:t>
            </a:r>
            <a:r>
              <a:rPr lang="en-US" dirty="0">
                <a:cs typeface="Calibri" panose="020F0502020204030204" pitchFamily="34" charset="0"/>
              </a:rPr>
              <a:t> expression </a:t>
            </a:r>
            <a:r>
              <a:rPr lang="en-US" dirty="0" err="1">
                <a:cs typeface="Calibri" panose="020F0502020204030204" pitchFamily="34" charset="0"/>
              </a:rPr>
              <a:t>sebagai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berikut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752C32-4A28-4D07-A77A-620F16006285}"/>
              </a:ext>
            </a:extLst>
          </p:cNvPr>
          <p:cNvSpPr/>
          <p:nvPr/>
        </p:nvSpPr>
        <p:spPr>
          <a:xfrm>
            <a:off x="1407785" y="2380724"/>
            <a:ext cx="2899570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cs typeface="Calibri" panose="020F0502020204030204" pitchFamily="34" charset="0"/>
              </a:rPr>
              <a:t>Field “</a:t>
            </a:r>
            <a:r>
              <a:rPr lang="en-US" sz="1600" b="1" dirty="0" err="1">
                <a:cs typeface="Calibri" panose="020F0502020204030204" pitchFamily="34" charset="0"/>
              </a:rPr>
              <a:t>type_layout</a:t>
            </a:r>
            <a:r>
              <a:rPr lang="en-US" sz="1600" b="1" dirty="0">
                <a:cs typeface="Calibri" panose="020F0502020204030204" pitchFamily="34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D5E37-B3FB-46FB-9DB1-A6614BBEF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38279" r="57500" b="14676"/>
          <a:stretch/>
        </p:blipFill>
        <p:spPr>
          <a:xfrm>
            <a:off x="1308326" y="2794811"/>
            <a:ext cx="3064889" cy="3604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0C3A5-A9C0-4D54-80A8-F37747E23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23" t="32659" r="56854" b="17849"/>
          <a:stretch/>
        </p:blipFill>
        <p:spPr>
          <a:xfrm>
            <a:off x="4778572" y="2794812"/>
            <a:ext cx="2961391" cy="3612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FCDC30F-8AB2-4F2F-B291-D495B647FDE4}"/>
              </a:ext>
            </a:extLst>
          </p:cNvPr>
          <p:cNvSpPr/>
          <p:nvPr/>
        </p:nvSpPr>
        <p:spPr>
          <a:xfrm>
            <a:off x="4778573" y="2373364"/>
            <a:ext cx="2961390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cs typeface="Calibri" panose="020F0502020204030204" pitchFamily="34" charset="0"/>
              </a:rPr>
              <a:t>Field “</a:t>
            </a:r>
            <a:r>
              <a:rPr lang="en-US" sz="1600" b="1" dirty="0" err="1">
                <a:cs typeface="Calibri" panose="020F0502020204030204" pitchFamily="34" charset="0"/>
              </a:rPr>
              <a:t>page_num</a:t>
            </a:r>
            <a:r>
              <a:rPr lang="en-US" sz="1600" b="1" dirty="0"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381437-86E6-4533-9926-84208732C1BC}"/>
              </a:ext>
            </a:extLst>
          </p:cNvPr>
          <p:cNvSpPr/>
          <p:nvPr/>
        </p:nvSpPr>
        <p:spPr>
          <a:xfrm>
            <a:off x="8176668" y="2365382"/>
            <a:ext cx="3041937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cs typeface="Calibri" panose="020F0502020204030204" pitchFamily="34" charset="0"/>
              </a:rPr>
              <a:t>Field “</a:t>
            </a:r>
            <a:r>
              <a:rPr lang="en-US" sz="1600" b="1" dirty="0" err="1">
                <a:cs typeface="Calibri" panose="020F0502020204030204" pitchFamily="34" charset="0"/>
              </a:rPr>
              <a:t>page_all</a:t>
            </a:r>
            <a:r>
              <a:rPr lang="en-US" sz="1600" b="1" dirty="0">
                <a:cs typeface="Calibri" panose="020F0502020204030204" pitchFamily="34" charset="0"/>
              </a:rPr>
              <a:t>” *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D46880-BCC8-4278-BD89-BE1E933A4E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83" t="32931" r="57017" b="19427"/>
          <a:stretch/>
        </p:blipFill>
        <p:spPr>
          <a:xfrm>
            <a:off x="8176669" y="2794811"/>
            <a:ext cx="3041937" cy="3623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3C5A5F-377A-4721-92B0-ECDD6F33B134}"/>
              </a:ext>
            </a:extLst>
          </p:cNvPr>
          <p:cNvSpPr/>
          <p:nvPr/>
        </p:nvSpPr>
        <p:spPr>
          <a:xfrm>
            <a:off x="8186500" y="6436678"/>
            <a:ext cx="30419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cs typeface="Calibri" panose="020F0502020204030204" pitchFamily="34" charset="0"/>
              </a:rPr>
              <a:t>*</a:t>
            </a:r>
            <a:r>
              <a:rPr lang="en-US" sz="1100" i="1" dirty="0" err="1">
                <a:cs typeface="Calibri" panose="020F0502020204030204" pitchFamily="34" charset="0"/>
              </a:rPr>
              <a:t>Perbaikan</a:t>
            </a:r>
            <a:r>
              <a:rPr lang="en-US" sz="1100" i="1" dirty="0">
                <a:cs typeface="Calibri" panose="020F0502020204030204" pitchFamily="34" charset="0"/>
              </a:rPr>
              <a:t> expression </a:t>
            </a:r>
            <a:r>
              <a:rPr lang="en-US" sz="1100" i="1" dirty="0" err="1">
                <a:cs typeface="Calibri" panose="020F0502020204030204" pitchFamily="34" charset="0"/>
              </a:rPr>
              <a:t>untuk</a:t>
            </a:r>
            <a:r>
              <a:rPr lang="en-US" sz="1100" i="1" dirty="0">
                <a:cs typeface="Calibri" panose="020F0502020204030204" pitchFamily="34" charset="0"/>
              </a:rPr>
              <a:t> field </a:t>
            </a:r>
            <a:r>
              <a:rPr lang="en-US" sz="1100" i="1" dirty="0" err="1">
                <a:cs typeface="Calibri" panose="020F0502020204030204" pitchFamily="34" charset="0"/>
              </a:rPr>
              <a:t>page_all</a:t>
            </a:r>
            <a:endParaRPr lang="en-ID" sz="1100" i="1" dirty="0"/>
          </a:p>
        </p:txBody>
      </p:sp>
    </p:spTree>
    <p:extLst>
      <p:ext uri="{BB962C8B-B14F-4D97-AF65-F5344CB8AC3E}">
        <p14:creationId xmlns:p14="http://schemas.microsoft.com/office/powerpoint/2010/main" val="337958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LAYER LAYOUT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(7)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21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6D3A1-0536-48CE-8856-A982B3208607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Tambahkan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field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iddesa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type_layout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page_num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”, dan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page_all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 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A551B-E0E8-4C2A-B066-49E1CDECE1F3}"/>
              </a:ext>
            </a:extLst>
          </p:cNvPr>
          <p:cNvSpPr/>
          <p:nvPr/>
        </p:nvSpPr>
        <p:spPr>
          <a:xfrm>
            <a:off x="982663" y="1556627"/>
            <a:ext cx="10699648" cy="778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cs typeface="Calibri" panose="020F0502020204030204" pitchFamily="34" charset="0"/>
              </a:rPr>
              <a:t>Akhiri</a:t>
            </a:r>
            <a:r>
              <a:rPr lang="en-US" dirty="0">
                <a:cs typeface="Calibri" panose="020F0502020204030204" pitchFamily="34" charset="0"/>
              </a:rPr>
              <a:t> proses </a:t>
            </a:r>
            <a:r>
              <a:rPr lang="en-US" dirty="0" err="1">
                <a:cs typeface="Calibri" panose="020F0502020204030204" pitchFamily="34" charset="0"/>
              </a:rPr>
              <a:t>ini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dengan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melakukan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penyimpanan</a:t>
            </a:r>
            <a:r>
              <a:rPr lang="en-US" dirty="0">
                <a:cs typeface="Calibri" panose="020F0502020204030204" pitchFamily="34" charset="0"/>
              </a:rPr>
              <a:t> dan </a:t>
            </a:r>
            <a:r>
              <a:rPr lang="en-US" dirty="0" err="1">
                <a:cs typeface="Calibri" panose="020F0502020204030204" pitchFamily="34" charset="0"/>
              </a:rPr>
              <a:t>matikan</a:t>
            </a:r>
            <a:r>
              <a:rPr lang="en-US" dirty="0">
                <a:cs typeface="Calibri" panose="020F0502020204030204" pitchFamily="34" charset="0"/>
              </a:rPr>
              <a:t> mode Editing </a:t>
            </a:r>
            <a:r>
              <a:rPr lang="en-US" dirty="0" err="1">
                <a:cs typeface="Calibri" panose="020F0502020204030204" pitchFamily="34" charset="0"/>
              </a:rPr>
              <a:t>dengan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pada Toggle editing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FA240-19D6-4BB1-B751-2004B8EA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74" t="21134" r="10807" b="10967"/>
          <a:stretch/>
        </p:blipFill>
        <p:spPr>
          <a:xfrm>
            <a:off x="3256065" y="2087467"/>
            <a:ext cx="7815057" cy="42688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8341B7-2530-4900-B39F-13A35D208C5B}"/>
              </a:ext>
            </a:extLst>
          </p:cNvPr>
          <p:cNvSpPr/>
          <p:nvPr/>
        </p:nvSpPr>
        <p:spPr>
          <a:xfrm>
            <a:off x="3185653" y="2334982"/>
            <a:ext cx="344128" cy="33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5402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LAYER LAYOUT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(8)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fld id="{EBC375DF-874D-4327-B240-85E09413A3B3}" type="slidenum">
              <a:rPr lang="en-ID" smtClean="0"/>
              <a:t>22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6D3A1-0536-48CE-8856-A982B3208607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❹ Edit field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type_layout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Blok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FED77-0E26-4A07-B20E-ECADAEF0A7E8}"/>
              </a:ext>
            </a:extLst>
          </p:cNvPr>
          <p:cNvSpPr/>
          <p:nvPr/>
        </p:nvSpPr>
        <p:spPr>
          <a:xfrm>
            <a:off x="947738" y="1590090"/>
            <a:ext cx="2999402" cy="493333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①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Toggle Editing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②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Aktifkan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Select by expression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③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memiliki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gedung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gunakan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nm_gedung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is not ‘’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④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Tampilkan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 yang di-select,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Show All Features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⑤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Show Selected Features</a:t>
            </a:r>
            <a:endParaRPr lang="en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FCF06-963E-4161-855D-FD75FF7D5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6" t="20541" r="25887" b="11398"/>
          <a:stretch/>
        </p:blipFill>
        <p:spPr>
          <a:xfrm>
            <a:off x="4296691" y="1563496"/>
            <a:ext cx="7334865" cy="4918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A38A6-22FE-4B4E-AB0F-EDA0E32E9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16" t="29619" r="26936" b="26595"/>
          <a:stretch/>
        </p:blipFill>
        <p:spPr>
          <a:xfrm>
            <a:off x="5781925" y="2395894"/>
            <a:ext cx="5614220" cy="3002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065A1F-CEFD-4E25-91F1-CF2966D34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77" t="63798" r="62984" b="14678"/>
          <a:stretch/>
        </p:blipFill>
        <p:spPr>
          <a:xfrm>
            <a:off x="4409814" y="5053781"/>
            <a:ext cx="1914907" cy="1168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EE0D5A-FB58-41E3-9820-4B4EB5599B1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28" y="1804219"/>
            <a:ext cx="308585" cy="308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091870-5D20-4326-8241-373D8CB540E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68" y="1828066"/>
            <a:ext cx="308585" cy="308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06FB6F-6666-461E-85BE-BA354E4AD79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093" y="3274707"/>
            <a:ext cx="308585" cy="308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BAF6C5-4FE3-42BE-B2C7-A4717E1168A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85" y="6203665"/>
            <a:ext cx="308585" cy="3085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AAA52B-F89C-47FA-A646-20393919980E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25" y="5165846"/>
            <a:ext cx="308585" cy="3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6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E011D-C7CB-4589-9DAC-F239F432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97" t="20541" r="26049" b="11398"/>
          <a:stretch/>
        </p:blipFill>
        <p:spPr>
          <a:xfrm>
            <a:off x="4439267" y="1590332"/>
            <a:ext cx="7161725" cy="48224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LAYER LAYOUT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(9)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fld id="{EBC375DF-874D-4327-B240-85E09413A3B3}" type="slidenum">
              <a:rPr lang="en-ID" smtClean="0"/>
              <a:t>23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6D3A1-0536-48CE-8856-A982B3208607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❹ Edit field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type_layout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Blok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FED77-0E26-4A07-B20E-ECADAEF0A7E8}"/>
              </a:ext>
            </a:extLst>
          </p:cNvPr>
          <p:cNvSpPr/>
          <p:nvPr/>
        </p:nvSpPr>
        <p:spPr>
          <a:xfrm>
            <a:off x="947738" y="1730006"/>
            <a:ext cx="2999402" cy="368786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①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Ubah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calculator bar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type_layout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②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Isikan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if(count( "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nm_gedung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, "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nm_gedung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)&gt;1,3,1)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③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Output preview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④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⑤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Update Selected</a:t>
            </a:r>
            <a:endParaRPr lang="en-ID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EE0D5A-FB58-41E3-9820-4B4EB5599B1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92" y="2025620"/>
            <a:ext cx="308585" cy="3085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637B78-34DD-459B-977C-BC3AEA0055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84" t="22798" r="36049" b="36982"/>
          <a:stretch/>
        </p:blipFill>
        <p:spPr>
          <a:xfrm>
            <a:off x="6097908" y="2696787"/>
            <a:ext cx="4994787" cy="2758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06FB6F-6666-461E-85BE-BA354E4AD79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10" y="4880204"/>
            <a:ext cx="308585" cy="3085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AAA52B-F89C-47FA-A646-20393919980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402" y="1871328"/>
            <a:ext cx="308585" cy="308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BAF6C5-4FE3-42BE-B2C7-A4717E1168A8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12" y="4916843"/>
            <a:ext cx="308585" cy="308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091870-5D20-4326-8241-373D8CB540E3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69" y="3750917"/>
            <a:ext cx="308585" cy="3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2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MENGGUNAKAN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PROJECT WB-2020 (1)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24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E3752-C9DB-4C03-8484-CBEFFA8364FD}"/>
              </a:ext>
            </a:extLst>
          </p:cNvPr>
          <p:cNvSpPr/>
          <p:nvPr/>
        </p:nvSpPr>
        <p:spPr>
          <a:xfrm>
            <a:off x="947739" y="1558211"/>
            <a:ext cx="2631204" cy="233910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❶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Buka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QGIS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❷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Buka Template Project Layout 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Layout WB-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2020.qgz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9CA51-A134-4D2E-A8F6-EAA2D155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944" y="1558212"/>
            <a:ext cx="8259096" cy="4645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750A6F-3A37-4237-A241-F32DD7F58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42" t="4874" r="24597" b="30272"/>
          <a:stretch/>
        </p:blipFill>
        <p:spPr>
          <a:xfrm>
            <a:off x="5661147" y="2083024"/>
            <a:ext cx="5583114" cy="4273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9035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D0B7EB-1888-4FA7-BE43-A1B25335F51F}"/>
              </a:ext>
            </a:extLst>
          </p:cNvPr>
          <p:cNvPicPr/>
          <p:nvPr/>
        </p:nvPicPr>
        <p:blipFill rotWithShape="1">
          <a:blip r:embed="rId3"/>
          <a:srcRect l="20147" t="19627" r="4260" b="13322"/>
          <a:stretch/>
        </p:blipFill>
        <p:spPr>
          <a:xfrm>
            <a:off x="4610588" y="2176637"/>
            <a:ext cx="6788246" cy="33866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017BC2-51DA-47B6-9777-492F670922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90" t="19482" r="25463" b="26921"/>
          <a:stretch/>
        </p:blipFill>
        <p:spPr>
          <a:xfrm>
            <a:off x="8318090" y="1237648"/>
            <a:ext cx="2253118" cy="2638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MENGGUNAKAN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PROJECT WB-2020 (2)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25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E3752-C9DB-4C03-8484-CBEFFA8364FD}"/>
              </a:ext>
            </a:extLst>
          </p:cNvPr>
          <p:cNvSpPr/>
          <p:nvPr/>
        </p:nvSpPr>
        <p:spPr>
          <a:xfrm>
            <a:off x="947738" y="1706599"/>
            <a:ext cx="3399116" cy="323165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Koneksikan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layer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Browse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Folder INPUT/Peta Digital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②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dikoneksikan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③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Apply Changes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C205BC8-B37E-419B-B57B-D924A909324A}"/>
              </a:ext>
            </a:extLst>
          </p:cNvPr>
          <p:cNvCxnSpPr>
            <a:cxnSpLocks/>
          </p:cNvCxnSpPr>
          <p:nvPr/>
        </p:nvCxnSpPr>
        <p:spPr>
          <a:xfrm flipV="1">
            <a:off x="5536145" y="2044700"/>
            <a:ext cx="2909514" cy="645862"/>
          </a:xfrm>
          <a:prstGeom prst="bentConnector3">
            <a:avLst/>
          </a:prstGeom>
          <a:ln w="12700">
            <a:solidFill>
              <a:schemeClr val="accent6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C72E311-0BFB-4D42-841F-D7B169627EFC}"/>
              </a:ext>
            </a:extLst>
          </p:cNvPr>
          <p:cNvCxnSpPr>
            <a:cxnSpLocks/>
          </p:cNvCxnSpPr>
          <p:nvPr/>
        </p:nvCxnSpPr>
        <p:spPr>
          <a:xfrm flipV="1">
            <a:off x="5536143" y="2367631"/>
            <a:ext cx="2899018" cy="532498"/>
          </a:xfrm>
          <a:prstGeom prst="bentConnector3">
            <a:avLst>
              <a:gd name="adj1" fmla="val 44524"/>
            </a:avLst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58ECE47-5E06-4878-97B7-81DCAD8A875B}"/>
              </a:ext>
            </a:extLst>
          </p:cNvPr>
          <p:cNvCxnSpPr>
            <a:cxnSpLocks/>
          </p:cNvCxnSpPr>
          <p:nvPr/>
        </p:nvCxnSpPr>
        <p:spPr>
          <a:xfrm flipV="1">
            <a:off x="5536143" y="2375825"/>
            <a:ext cx="2890466" cy="747846"/>
          </a:xfrm>
          <a:prstGeom prst="bentConnector3">
            <a:avLst>
              <a:gd name="adj1" fmla="val 44654"/>
            </a:avLst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685E73-231F-411B-AEA6-D1E9D33B4628}"/>
              </a:ext>
            </a:extLst>
          </p:cNvPr>
          <p:cNvCxnSpPr>
            <a:cxnSpLocks/>
          </p:cNvCxnSpPr>
          <p:nvPr/>
        </p:nvCxnSpPr>
        <p:spPr>
          <a:xfrm flipV="1">
            <a:off x="5536144" y="2750002"/>
            <a:ext cx="2907569" cy="562280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4836D72-42DB-466E-9494-E58602904C42}"/>
              </a:ext>
            </a:extLst>
          </p:cNvPr>
          <p:cNvCxnSpPr>
            <a:cxnSpLocks/>
          </p:cNvCxnSpPr>
          <p:nvPr/>
        </p:nvCxnSpPr>
        <p:spPr>
          <a:xfrm flipV="1">
            <a:off x="5536143" y="2375825"/>
            <a:ext cx="2890466" cy="1118633"/>
          </a:xfrm>
          <a:prstGeom prst="bentConnector3">
            <a:avLst>
              <a:gd name="adj1" fmla="val 44581"/>
            </a:avLst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C9D054C-B60A-449C-9642-91CE0D88EB38}"/>
              </a:ext>
            </a:extLst>
          </p:cNvPr>
          <p:cNvCxnSpPr>
            <a:cxnSpLocks/>
          </p:cNvCxnSpPr>
          <p:nvPr/>
        </p:nvCxnSpPr>
        <p:spPr>
          <a:xfrm flipV="1">
            <a:off x="5536143" y="2750420"/>
            <a:ext cx="2909516" cy="1201050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B46E53C-9416-4626-810C-244BC9C1ECE9}"/>
              </a:ext>
            </a:extLst>
          </p:cNvPr>
          <p:cNvCxnSpPr>
            <a:cxnSpLocks/>
          </p:cNvCxnSpPr>
          <p:nvPr/>
        </p:nvCxnSpPr>
        <p:spPr>
          <a:xfrm flipV="1">
            <a:off x="5536143" y="2755278"/>
            <a:ext cx="2900964" cy="1412044"/>
          </a:xfrm>
          <a:prstGeom prst="bentConnector3">
            <a:avLst>
              <a:gd name="adj1" fmla="val 50000"/>
            </a:avLst>
          </a:prstGeom>
          <a:ln w="9525">
            <a:solidFill>
              <a:schemeClr val="accent1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218E09A-9115-4C34-B0A5-3E8E26522E74}"/>
              </a:ext>
            </a:extLst>
          </p:cNvPr>
          <p:cNvCxnSpPr>
            <a:cxnSpLocks/>
          </p:cNvCxnSpPr>
          <p:nvPr/>
        </p:nvCxnSpPr>
        <p:spPr>
          <a:xfrm flipV="1">
            <a:off x="5536143" y="2044700"/>
            <a:ext cx="2909516" cy="2748537"/>
          </a:xfrm>
          <a:prstGeom prst="bentConnector3">
            <a:avLst/>
          </a:prstGeom>
          <a:ln w="12700">
            <a:solidFill>
              <a:schemeClr val="accent6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0D368BF-1524-4F20-91C3-58C1E79E8ECE}"/>
              </a:ext>
            </a:extLst>
          </p:cNvPr>
          <p:cNvCxnSpPr>
            <a:cxnSpLocks/>
          </p:cNvCxnSpPr>
          <p:nvPr/>
        </p:nvCxnSpPr>
        <p:spPr>
          <a:xfrm flipV="1">
            <a:off x="5527591" y="3123670"/>
            <a:ext cx="2909516" cy="622406"/>
          </a:xfrm>
          <a:prstGeom prst="bentConnector3">
            <a:avLst>
              <a:gd name="adj1" fmla="val 48254"/>
            </a:avLst>
          </a:prstGeom>
          <a:ln w="9525">
            <a:solidFill>
              <a:schemeClr val="accent1">
                <a:lumMod val="50000"/>
              </a:schemeClr>
            </a:solidFill>
            <a:prstDash val="lg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8080AA9-8BC3-4BAB-AFBA-9B5B72CE3537}"/>
              </a:ext>
            </a:extLst>
          </p:cNvPr>
          <p:cNvCxnSpPr>
            <a:cxnSpLocks/>
          </p:cNvCxnSpPr>
          <p:nvPr/>
        </p:nvCxnSpPr>
        <p:spPr>
          <a:xfrm flipV="1">
            <a:off x="5519039" y="3480732"/>
            <a:ext cx="2916122" cy="913296"/>
          </a:xfrm>
          <a:prstGeom prst="bentConnector3">
            <a:avLst>
              <a:gd name="adj1" fmla="val 53629"/>
            </a:avLst>
          </a:prstGeom>
          <a:ln w="9525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B9B2DD6-3DA5-4533-A8BC-40FDA19CD1C3}"/>
              </a:ext>
            </a:extLst>
          </p:cNvPr>
          <p:cNvSpPr/>
          <p:nvPr/>
        </p:nvSpPr>
        <p:spPr>
          <a:xfrm>
            <a:off x="6325984" y="5775936"/>
            <a:ext cx="51482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layer yang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perlu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ditampilkan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maka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abaikan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saja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Keep Unavailable Layers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FAB5BB9-B3B3-40F3-9845-07B9BC1D1F5A}"/>
              </a:ext>
            </a:extLst>
          </p:cNvPr>
          <p:cNvCxnSpPr>
            <a:cxnSpLocks/>
          </p:cNvCxnSpPr>
          <p:nvPr/>
        </p:nvCxnSpPr>
        <p:spPr>
          <a:xfrm flipV="1">
            <a:off x="5517093" y="1706599"/>
            <a:ext cx="2900964" cy="2870737"/>
          </a:xfrm>
          <a:prstGeom prst="bentConnector3">
            <a:avLst>
              <a:gd name="adj1" fmla="val 35115"/>
            </a:avLst>
          </a:prstGeom>
          <a:ln w="12700">
            <a:solidFill>
              <a:srgbClr val="FF0000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96144D5B-7ACE-4282-AA3F-30CB795EF32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915" y="5057868"/>
            <a:ext cx="308585" cy="30858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2BE82FF-6D7B-4876-A478-53D5ED970D3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52" y="5057867"/>
            <a:ext cx="308585" cy="30858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E2A6E94-4A9C-4292-8005-3833CB99518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330" y="2309556"/>
            <a:ext cx="308585" cy="30858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1DBB29B-BAF9-4A00-9993-9FFA4788C2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951" t="19365" r="21935" b="60111"/>
          <a:stretch/>
        </p:blipFill>
        <p:spPr>
          <a:xfrm>
            <a:off x="8318090" y="4012586"/>
            <a:ext cx="2234068" cy="8859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1A0123D-E968-4DA1-8636-54863342F904}"/>
              </a:ext>
            </a:extLst>
          </p:cNvPr>
          <p:cNvCxnSpPr>
            <a:cxnSpLocks/>
          </p:cNvCxnSpPr>
          <p:nvPr/>
        </p:nvCxnSpPr>
        <p:spPr>
          <a:xfrm flipV="1">
            <a:off x="5536143" y="4427766"/>
            <a:ext cx="2881914" cy="583910"/>
          </a:xfrm>
          <a:prstGeom prst="bentConnector3">
            <a:avLst>
              <a:gd name="adj1" fmla="val 56823"/>
            </a:avLst>
          </a:prstGeom>
          <a:ln w="12700">
            <a:solidFill>
              <a:schemeClr val="accent6"/>
            </a:solidFill>
            <a:prstDash val="lg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3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MENGGUNAKAN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PROJECT WB-2020 (3)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26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E3752-C9DB-4C03-8484-CBEFFA8364FD}"/>
              </a:ext>
            </a:extLst>
          </p:cNvPr>
          <p:cNvSpPr/>
          <p:nvPr/>
        </p:nvSpPr>
        <p:spPr>
          <a:xfrm>
            <a:off x="947738" y="1115088"/>
            <a:ext cx="6387127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④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Ubah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tampilan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peta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wilayah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layer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batas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kabupaten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zoom to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8A0ED9-87B4-41FF-9DC3-A9CF3FA38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612" y="1918469"/>
            <a:ext cx="7806813" cy="4391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1762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MENGGUNAKAN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LAYOUT WB-2020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27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ACFBCD-FA9B-4C27-BF8D-819D3944B2F6}"/>
              </a:ext>
            </a:extLst>
          </p:cNvPr>
          <p:cNvGrpSpPr/>
          <p:nvPr/>
        </p:nvGrpSpPr>
        <p:grpSpPr>
          <a:xfrm>
            <a:off x="4481974" y="1539302"/>
            <a:ext cx="6239377" cy="3509528"/>
            <a:chOff x="5370577" y="2727760"/>
            <a:chExt cx="4075430" cy="22923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75FAB8-F85E-49C2-93E0-C976F776225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370577" y="2727760"/>
              <a:ext cx="4075430" cy="229235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84B1E7-739E-4038-93ED-9BBDFA314FDD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230" y="2747010"/>
              <a:ext cx="162560" cy="1625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D6F15C-4B50-499D-8616-7A3DE30A2117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195" y="3948430"/>
              <a:ext cx="162560" cy="1625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6BC8AA-4098-426C-AFBE-DCFFAD922E68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210" y="3928110"/>
              <a:ext cx="162560" cy="16256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E0B7CCD-E245-4B4C-A971-42D26F1EA2C1}"/>
              </a:ext>
            </a:extLst>
          </p:cNvPr>
          <p:cNvSpPr/>
          <p:nvPr/>
        </p:nvSpPr>
        <p:spPr>
          <a:xfrm>
            <a:off x="1067885" y="1942214"/>
            <a:ext cx="2958664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① </a:t>
            </a:r>
            <a:r>
              <a:rPr lang="en-US" sz="2000" dirty="0" err="1">
                <a:cs typeface="Calibri" panose="020F0502020204030204" pitchFamily="34" charset="0"/>
              </a:rPr>
              <a:t>Klik</a:t>
            </a:r>
            <a:r>
              <a:rPr lang="en-US" sz="2000" dirty="0">
                <a:cs typeface="Calibri" panose="020F0502020204030204" pitchFamily="34" charset="0"/>
              </a:rPr>
              <a:t> Project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② </a:t>
            </a:r>
            <a:r>
              <a:rPr lang="en-US" sz="2000" dirty="0" err="1">
                <a:cs typeface="Calibri" panose="020F0502020204030204" pitchFamily="34" charset="0"/>
              </a:rPr>
              <a:t>Klik</a:t>
            </a:r>
            <a:r>
              <a:rPr lang="en-US" sz="2000" dirty="0">
                <a:cs typeface="Calibri" panose="020F0502020204030204" pitchFamily="34" charset="0"/>
              </a:rPr>
              <a:t> Layouts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③ </a:t>
            </a:r>
            <a:r>
              <a:rPr lang="en-US" sz="2000" dirty="0" err="1">
                <a:cs typeface="Calibri" panose="020F0502020204030204" pitchFamily="34" charset="0"/>
              </a:rPr>
              <a:t>Klik</a:t>
            </a:r>
            <a:r>
              <a:rPr lang="en-US" sz="2000" dirty="0">
                <a:cs typeface="Calibri" panose="020F0502020204030204" pitchFamily="34" charset="0"/>
              </a:rPr>
              <a:t> WB-2020</a:t>
            </a:r>
            <a:endParaRPr lang="en-US" sz="2000" b="1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cs typeface="Calibri" panose="020F0502020204030204" pitchFamily="34" charset="0"/>
              </a:rPr>
              <a:t>④ </a:t>
            </a:r>
            <a:r>
              <a:rPr lang="en-US" sz="2000" dirty="0" err="1">
                <a:cs typeface="Calibri" panose="020F0502020204030204" pitchFamily="34" charset="0"/>
              </a:rPr>
              <a:t>Tampilan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dirty="0" err="1">
                <a:cs typeface="Calibri" panose="020F0502020204030204" pitchFamily="34" charset="0"/>
              </a:rPr>
              <a:t>Awal</a:t>
            </a:r>
            <a:r>
              <a:rPr lang="en-US" sz="2000" dirty="0">
                <a:cs typeface="Calibri" panose="020F0502020204030204" pitchFamily="34" charset="0"/>
              </a:rPr>
              <a:t> Layout Peta WB-2020</a:t>
            </a:r>
            <a:endParaRPr lang="en-US" sz="2000" b="1" dirty="0">
              <a:cs typeface="Calibri" panose="020F0502020204030204" pitchFamily="34" charset="0"/>
            </a:endParaRPr>
          </a:p>
          <a:p>
            <a:endParaRPr lang="en-US" i="1" dirty="0"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88EE5D-9C16-4C3E-B02E-0B1F0DC4753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29788" y="3234876"/>
            <a:ext cx="5357411" cy="30131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646012-F956-453B-A415-2864394A5F8B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618" y="4719431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57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MENAMBAHKAN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LOGO BPS dan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ARAH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UTARA (1)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28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EE4E81-C725-4EB2-AF2D-5BFDE0794D9E}"/>
              </a:ext>
            </a:extLst>
          </p:cNvPr>
          <p:cNvSpPr/>
          <p:nvPr/>
        </p:nvSpPr>
        <p:spPr>
          <a:xfrm>
            <a:off x="947738" y="2182024"/>
            <a:ext cx="2970531" cy="24939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cs typeface="Calibri" panose="020F0502020204030204" pitchFamily="34" charset="0"/>
              </a:rPr>
              <a:t>Tambahkan</a:t>
            </a:r>
            <a:r>
              <a:rPr lang="en-US" sz="2000" b="1" dirty="0">
                <a:cs typeface="Calibri" panose="020F0502020204030204" pitchFamily="34" charset="0"/>
              </a:rPr>
              <a:t> Logo BPS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Select Layer Logo BPS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tombol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titik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tiga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dalam</a:t>
            </a:r>
            <a:r>
              <a:rPr lang="en-US" dirty="0">
                <a:cs typeface="Calibri" panose="020F0502020204030204" pitchFamily="34" charset="0"/>
              </a:rPr>
              <a:t> image source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③ </a:t>
            </a:r>
            <a:r>
              <a:rPr lang="en-US" dirty="0" err="1">
                <a:cs typeface="Calibri" panose="020F0502020204030204" pitchFamily="34" charset="0"/>
              </a:rPr>
              <a:t>Pilih</a:t>
            </a:r>
            <a:r>
              <a:rPr lang="en-US" dirty="0">
                <a:cs typeface="Calibri" panose="020F0502020204030204" pitchFamily="34" charset="0"/>
              </a:rPr>
              <a:t> file Logo </a:t>
            </a:r>
            <a:r>
              <a:rPr lang="en-US" dirty="0" err="1">
                <a:cs typeface="Calibri" panose="020F0502020204030204" pitchFamily="34" charset="0"/>
              </a:rPr>
              <a:t>BPS.png</a:t>
            </a:r>
            <a:r>
              <a:rPr lang="en-US" dirty="0"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④ Open</a:t>
            </a:r>
            <a:endParaRPr lang="en-US" b="1" dirty="0"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E95F0-DDB7-4416-A350-4182248898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18269" y="1505406"/>
            <a:ext cx="8046719" cy="45018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407EE-F25B-4595-9F93-3F84635DC6C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436" y="2848933"/>
            <a:ext cx="248875" cy="24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C0D8E-4C07-4E1C-9FF2-79A07C78232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873" y="3992735"/>
            <a:ext cx="248875" cy="24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A5487E-B471-4F71-ABBA-0D72D3A7292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63" y="3772875"/>
            <a:ext cx="248875" cy="24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ABB70-03B3-4850-B927-7E9CD23CE56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96" y="4907051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05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MENAMBAHKAN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LOGO BPS dan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ARAH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UTARA (2)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29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EE4E81-C725-4EB2-AF2D-5BFDE0794D9E}"/>
              </a:ext>
            </a:extLst>
          </p:cNvPr>
          <p:cNvSpPr/>
          <p:nvPr/>
        </p:nvSpPr>
        <p:spPr>
          <a:xfrm>
            <a:off x="947738" y="1460125"/>
            <a:ext cx="2970531" cy="4980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cs typeface="Calibri" panose="020F0502020204030204" pitchFamily="34" charset="0"/>
              </a:rPr>
              <a:t>Tambahkan</a:t>
            </a:r>
            <a:r>
              <a:rPr lang="en-US" sz="2000" b="1" dirty="0">
                <a:cs typeface="Calibri" panose="020F0502020204030204" pitchFamily="34" charset="0"/>
              </a:rPr>
              <a:t> </a:t>
            </a:r>
            <a:r>
              <a:rPr lang="en-US" sz="2000" b="1" dirty="0" err="1">
                <a:cs typeface="Calibri" panose="020F0502020204030204" pitchFamily="34" charset="0"/>
              </a:rPr>
              <a:t>Arah</a:t>
            </a:r>
            <a:r>
              <a:rPr lang="en-US" sz="2000" b="1" dirty="0">
                <a:cs typeface="Calibri" panose="020F0502020204030204" pitchFamily="34" charset="0"/>
              </a:rPr>
              <a:t> Utara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Select Layer North Arrow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tombol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titik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tiga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dalam</a:t>
            </a:r>
            <a:r>
              <a:rPr lang="en-US" dirty="0">
                <a:cs typeface="Calibri" panose="020F0502020204030204" pitchFamily="34" charset="0"/>
              </a:rPr>
              <a:t> image source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③ </a:t>
            </a:r>
            <a:r>
              <a:rPr lang="en-US" dirty="0" err="1">
                <a:cs typeface="Calibri" panose="020F0502020204030204" pitchFamily="34" charset="0"/>
              </a:rPr>
              <a:t>Atur</a:t>
            </a:r>
            <a:r>
              <a:rPr lang="en-US" dirty="0">
                <a:cs typeface="Calibri" panose="020F0502020204030204" pitchFamily="34" charset="0"/>
              </a:rPr>
              <a:t> path link symbol </a:t>
            </a:r>
            <a:r>
              <a:rPr lang="en-US" dirty="0" err="1">
                <a:cs typeface="Calibri" panose="020F0502020204030204" pitchFamily="34" charset="0"/>
              </a:rPr>
              <a:t>navigasi</a:t>
            </a:r>
            <a:r>
              <a:rPr lang="en-US" dirty="0">
                <a:cs typeface="Calibri" panose="020F0502020204030204" pitchFamily="34" charset="0"/>
              </a:rPr>
              <a:t> di folder </a:t>
            </a:r>
            <a:r>
              <a:rPr lang="en-US" i="1" dirty="0"/>
              <a:t>C:\Program Files\</a:t>
            </a:r>
            <a:r>
              <a:rPr lang="en-US" i="1" dirty="0" err="1"/>
              <a:t>QGIS</a:t>
            </a:r>
            <a:r>
              <a:rPr lang="en-US" i="1" dirty="0"/>
              <a:t> 3.10\apps\</a:t>
            </a:r>
            <a:r>
              <a:rPr lang="en-US" i="1" dirty="0" err="1"/>
              <a:t>qgis-ltr</a:t>
            </a:r>
            <a:r>
              <a:rPr lang="en-US" i="1" dirty="0"/>
              <a:t>\</a:t>
            </a:r>
            <a:r>
              <a:rPr lang="en-US" i="1" dirty="0" err="1"/>
              <a:t>svg</a:t>
            </a:r>
            <a:r>
              <a:rPr lang="en-US" i="1" dirty="0"/>
              <a:t>\arrows </a:t>
            </a:r>
            <a:r>
              <a:rPr lang="en-US" i="1" dirty="0" err="1"/>
              <a:t>untuk</a:t>
            </a:r>
            <a:r>
              <a:rPr lang="en-US" i="1" dirty="0"/>
              <a:t> </a:t>
            </a:r>
            <a:r>
              <a:rPr lang="en-US" i="1" dirty="0" err="1"/>
              <a:t>64bit</a:t>
            </a:r>
            <a:r>
              <a:rPr lang="en-US" dirty="0">
                <a:cs typeface="Calibri" panose="020F0502020204030204" pitchFamily="34" charset="0"/>
              </a:rPr>
              <a:t> ④ </a:t>
            </a:r>
            <a:r>
              <a:rPr lang="en-US" dirty="0" err="1">
                <a:cs typeface="Calibri" panose="020F0502020204030204" pitchFamily="34" charset="0"/>
              </a:rPr>
              <a:t>Pilih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Jenis</a:t>
            </a:r>
            <a:r>
              <a:rPr lang="en-US" dirty="0">
                <a:cs typeface="Calibri" panose="020F0502020204030204" pitchFamily="34" charset="0"/>
              </a:rPr>
              <a:t> Arrow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⑤ </a:t>
            </a:r>
            <a:r>
              <a:rPr lang="en-US" dirty="0">
                <a:cs typeface="Calibri" panose="020F0502020204030204" pitchFamily="34" charset="0"/>
              </a:rPr>
              <a:t>Open</a:t>
            </a:r>
            <a:endParaRPr lang="en-US" b="1" dirty="0"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FE3366-6DAE-491E-AC4F-C6677E0E46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18268" y="1498595"/>
            <a:ext cx="8046719" cy="45262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6044D5-F138-441D-B6D0-D9820637CA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35" y="2769702"/>
            <a:ext cx="248875" cy="24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AB359F-2054-49FF-8C06-EB459C88BFE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873" y="3992735"/>
            <a:ext cx="248875" cy="24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6B1C5-82E4-4770-92AE-51E5AF3A4B7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631" y="3992734"/>
            <a:ext cx="248875" cy="248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FE7519-D251-4E9B-96C8-BABD9978835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34" y="4258335"/>
            <a:ext cx="248875" cy="24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9B8A01-AA45-4BB4-82A6-7704601E625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12" y="4940124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23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PENGENALAN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LAYOUT PETA WB-2020 (1)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8BD1D-4D2F-44EB-BCE1-5D2184A0A2D1}"/>
              </a:ext>
            </a:extLst>
          </p:cNvPr>
          <p:cNvSpPr/>
          <p:nvPr/>
        </p:nvSpPr>
        <p:spPr>
          <a:xfrm>
            <a:off x="1444622" y="1730300"/>
            <a:ext cx="9449520" cy="36345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Terdapat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layout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Peta WB-2020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yaitu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82663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Peta WB-2020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Standar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batas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Blok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secara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utuh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982663" indent="-457200">
              <a:lnSpc>
                <a:spcPct val="150000"/>
              </a:lnSpc>
              <a:buAutoNum type="arabicPeriod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Peta WB-2020 Inset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sebagian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area Blok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karena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terlalu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kecil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982663" indent="-457200">
              <a:lnSpc>
                <a:spcPct val="150000"/>
              </a:lnSpc>
              <a:buAutoNum type="arabicPeriod"/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Sketsa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WB-2020 BS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Blok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bangunan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525463">
              <a:lnSpc>
                <a:spcPct val="150000"/>
              </a:lnSpc>
            </a:pP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Ketiga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tersebut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diakomodir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 layout WB-2020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00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PENGATURAN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GENERATE ATLAS (1)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30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B2246-8D77-4F0A-9299-6DE920CEA44E}"/>
              </a:ext>
            </a:extLst>
          </p:cNvPr>
          <p:cNvSpPr/>
          <p:nvPr/>
        </p:nvSpPr>
        <p:spPr>
          <a:xfrm>
            <a:off x="947738" y="2182024"/>
            <a:ext cx="2970531" cy="2024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Select Layer Peta Utama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Tabs Atlas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③ </a:t>
            </a:r>
            <a:r>
              <a:rPr lang="en-US" dirty="0" err="1">
                <a:cs typeface="Calibri" panose="020F0502020204030204" pitchFamily="34" charset="0"/>
              </a:rPr>
              <a:t>Aktifkan</a:t>
            </a:r>
            <a:r>
              <a:rPr lang="en-US" dirty="0">
                <a:cs typeface="Calibri" panose="020F0502020204030204" pitchFamily="34" charset="0"/>
              </a:rPr>
              <a:t> Generate an Atlas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3F87D-68DF-4192-8F42-6CE9D09D42F5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Atur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Generate Atlas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melalui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Tab Atlas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EA80D3-C889-42DE-96F6-6D0EEA736B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18269" y="1505406"/>
            <a:ext cx="8046719" cy="45255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740AF-6FC0-4165-B191-3C81DE7B036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872" y="2375758"/>
            <a:ext cx="248875" cy="24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FB9496-1B9F-44DB-A174-9E38B9589D8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434" y="3398529"/>
            <a:ext cx="248875" cy="24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F3FB5F-C306-4C86-B910-D0B3BB92EF4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18" y="3605251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61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591085-36B1-473E-8C7D-FBE05DABF1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18269" y="1511967"/>
            <a:ext cx="8046718" cy="452502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PENGATURAN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GENERATE ATLAS (2)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31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B2246-8D77-4F0A-9299-6DE920CEA44E}"/>
              </a:ext>
            </a:extLst>
          </p:cNvPr>
          <p:cNvSpPr/>
          <p:nvPr/>
        </p:nvSpPr>
        <p:spPr>
          <a:xfrm>
            <a:off x="947738" y="2182024"/>
            <a:ext cx="2970531" cy="2024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</a:t>
            </a:r>
            <a:r>
              <a:rPr lang="en-US" dirty="0" err="1">
                <a:cs typeface="Calibri" panose="020F0502020204030204" pitchFamily="34" charset="0"/>
              </a:rPr>
              <a:t>Pindah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ke</a:t>
            </a:r>
            <a:r>
              <a:rPr lang="en-US" dirty="0">
                <a:cs typeface="Calibri" panose="020F0502020204030204" pitchFamily="34" charset="0"/>
              </a:rPr>
              <a:t> tabs item properties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Preview Atlas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③ </a:t>
            </a:r>
            <a:r>
              <a:rPr lang="en-US" dirty="0" err="1">
                <a:cs typeface="Calibri" panose="020F0502020204030204" pitchFamily="34" charset="0"/>
              </a:rPr>
              <a:t>Aktifkan</a:t>
            </a:r>
            <a:r>
              <a:rPr lang="en-US" dirty="0">
                <a:cs typeface="Calibri" panose="020F0502020204030204" pitchFamily="34" charset="0"/>
              </a:rPr>
              <a:t> Controlled by Atlas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3F87D-68DF-4192-8F42-6CE9D09D42F5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Atur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Tampilan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Peta Utama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740AF-6FC0-4165-B191-3C81DE7B036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541" y="3371250"/>
            <a:ext cx="248875" cy="24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FB9496-1B9F-44DB-A174-9E38B9589D8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92" y="1729666"/>
            <a:ext cx="248875" cy="24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F3FB5F-C306-4C86-B910-D0B3BB92EF4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42" y="4275624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64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PENGATURAN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LOKASI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32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FDC4C-6784-423C-89F8-809938EBF321}"/>
              </a:ext>
            </a:extLst>
          </p:cNvPr>
          <p:cNvSpPr/>
          <p:nvPr/>
        </p:nvSpPr>
        <p:spPr>
          <a:xfrm>
            <a:off x="1035818" y="1193578"/>
            <a:ext cx="10646491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Tampilan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Peta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Lokasi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secara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otomatis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akan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menyesuaikan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wilayah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masing-masing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ketika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proses generate atlas,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namun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jika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tidak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maka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dapat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di trigger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dengan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menggunakan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fungsi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Next Feature pada preview atlas</a:t>
            </a:r>
            <a:endParaRPr lang="en-ID" b="1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978E0-A275-45A2-AF09-C6A00A478520}"/>
              </a:ext>
            </a:extLst>
          </p:cNvPr>
          <p:cNvSpPr/>
          <p:nvPr/>
        </p:nvSpPr>
        <p:spPr>
          <a:xfrm>
            <a:off x="1035818" y="5748424"/>
            <a:ext cx="10646491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Peta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Lokasi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pada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BS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Standar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dan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BS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Bertingkat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akan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menampilkan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Lokasi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BS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pada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wilayah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Desa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sedangkan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pada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BS Inset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akan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menampilkan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Lokasi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Inset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pada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wilayah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Blok </a:t>
            </a:r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Sensus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lang="en-ID" b="1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5F5326-891F-4B9B-A793-9DD2E00A0D4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53" y="2242804"/>
            <a:ext cx="4680044" cy="3309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E66983-5235-4A30-9432-873A413B48E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95" y="2242803"/>
            <a:ext cx="4679352" cy="3309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3389D2-C85E-4179-AB14-E1FF208FF119}"/>
              </a:ext>
            </a:extLst>
          </p:cNvPr>
          <p:cNvSpPr/>
          <p:nvPr/>
        </p:nvSpPr>
        <p:spPr>
          <a:xfrm>
            <a:off x="4857608" y="4058210"/>
            <a:ext cx="1124241" cy="1124241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76200" dir="144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BDCBD0-2EFC-48AA-AC3D-769AC6E4B745}"/>
              </a:ext>
            </a:extLst>
          </p:cNvPr>
          <p:cNvSpPr/>
          <p:nvPr/>
        </p:nvSpPr>
        <p:spPr>
          <a:xfrm>
            <a:off x="10500007" y="4035099"/>
            <a:ext cx="1124241" cy="1124241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outerShdw blurRad="50800" dist="76200" dir="144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6982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PENGATURAN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SKETSA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BERTINGKAT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(1)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33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F7340-AFDA-48E0-B158-867845BBBF5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Aktifkan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filter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untuk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menampilkan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layout BS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bertingkat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3)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0A2CF-FE87-4B63-B94F-1818D83CB7DA}"/>
              </a:ext>
            </a:extLst>
          </p:cNvPr>
          <p:cNvSpPr/>
          <p:nvPr/>
        </p:nvSpPr>
        <p:spPr>
          <a:xfrm>
            <a:off x="947738" y="2182024"/>
            <a:ext cx="4095900" cy="24403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Tab Atlas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</a:t>
            </a:r>
            <a:r>
              <a:rPr lang="en-US" dirty="0" err="1">
                <a:cs typeface="Calibri" panose="020F0502020204030204" pitchFamily="34" charset="0"/>
              </a:rPr>
              <a:t>Aktifkan</a:t>
            </a:r>
            <a:r>
              <a:rPr lang="en-US" dirty="0">
                <a:cs typeface="Calibri" panose="020F0502020204030204" pitchFamily="34" charset="0"/>
              </a:rPr>
              <a:t> Filter With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>
                <a:cs typeface="Calibri" panose="020F0502020204030204" pitchFamily="34" charset="0"/>
              </a:rPr>
              <a:t>Masukkan expression </a:t>
            </a:r>
            <a:r>
              <a:rPr lang="en-US" dirty="0" err="1">
                <a:cs typeface="Calibri" panose="020F0502020204030204" pitchFamily="34" charset="0"/>
              </a:rPr>
              <a:t>berikut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ini</a:t>
            </a:r>
            <a:endParaRPr lang="en-US" dirty="0"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cs typeface="Calibri" panose="020F0502020204030204" pitchFamily="34" charset="0"/>
              </a:rPr>
              <a:t>“</a:t>
            </a:r>
            <a:r>
              <a:rPr lang="en-US" b="1" dirty="0" err="1">
                <a:cs typeface="Calibri" panose="020F0502020204030204" pitchFamily="34" charset="0"/>
              </a:rPr>
              <a:t>type_layout</a:t>
            </a:r>
            <a:r>
              <a:rPr lang="en-US" b="1" dirty="0">
                <a:cs typeface="Calibri" panose="020F0502020204030204" pitchFamily="34" charset="0"/>
              </a:rPr>
              <a:t>”=‘3’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Next Feature pada preview atlas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E7BE3-D3CC-4D1C-A44B-EAF63E9A6947}"/>
              </a:ext>
            </a:extLst>
          </p:cNvPr>
          <p:cNvPicPr/>
          <p:nvPr/>
        </p:nvPicPr>
        <p:blipFill rotWithShape="1">
          <a:blip r:embed="rId3"/>
          <a:srcRect l="74198" t="37497" r="-66" b="3088"/>
          <a:stretch/>
        </p:blipFill>
        <p:spPr>
          <a:xfrm>
            <a:off x="5188014" y="1700791"/>
            <a:ext cx="3570974" cy="46120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4A8E0-C1B9-40CB-90D4-07A2B31391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61" y="1723801"/>
            <a:ext cx="248875" cy="248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065C97-C15D-4017-A26E-EB7ABBBE9EE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76" y="3581082"/>
            <a:ext cx="248875" cy="24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4607DA-AC4B-450C-A5A0-83C5B1F6A35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648" y="3571960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12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PENGATURAN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SKETSA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BERTINGKAT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(2)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34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F7340-AFDA-48E0-B158-867845BBBF5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Aktifkan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filter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untuk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menampilkan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layout BS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bertingkat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3)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0A2CF-FE87-4B63-B94F-1818D83CB7DA}"/>
              </a:ext>
            </a:extLst>
          </p:cNvPr>
          <p:cNvSpPr/>
          <p:nvPr/>
        </p:nvSpPr>
        <p:spPr>
          <a:xfrm>
            <a:off x="947738" y="1729633"/>
            <a:ext cx="3849485" cy="451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Tab Atlas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</a:t>
            </a:r>
            <a:r>
              <a:rPr lang="en-US" dirty="0" err="1">
                <a:cs typeface="Calibri" panose="020F0502020204030204" pitchFamily="34" charset="0"/>
              </a:rPr>
              <a:t>Aktifkan</a:t>
            </a:r>
            <a:r>
              <a:rPr lang="en-US" dirty="0">
                <a:cs typeface="Calibri" panose="020F0502020204030204" pitchFamily="34" charset="0"/>
              </a:rPr>
              <a:t> Filter With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>
                <a:cs typeface="Calibri" panose="020F0502020204030204" pitchFamily="34" charset="0"/>
              </a:rPr>
              <a:t>Masukkan expression </a:t>
            </a:r>
            <a:r>
              <a:rPr lang="en-US" dirty="0" err="1">
                <a:cs typeface="Calibri" panose="020F0502020204030204" pitchFamily="34" charset="0"/>
              </a:rPr>
              <a:t>berikut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ini</a:t>
            </a:r>
            <a:endParaRPr lang="en-US" dirty="0"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cs typeface="Calibri" panose="020F0502020204030204" pitchFamily="34" charset="0"/>
              </a:rPr>
              <a:t>“</a:t>
            </a:r>
            <a:r>
              <a:rPr lang="en-US" b="1" dirty="0" err="1">
                <a:cs typeface="Calibri" panose="020F0502020204030204" pitchFamily="34" charset="0"/>
              </a:rPr>
              <a:t>type_layout</a:t>
            </a:r>
            <a:r>
              <a:rPr lang="en-US" b="1" dirty="0">
                <a:cs typeface="Calibri" panose="020F0502020204030204" pitchFamily="34" charset="0"/>
              </a:rPr>
              <a:t>”=‘3’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Next Feature pada preview atlas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⑤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Sehingga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tampil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peta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seperti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gambar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samping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hal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ini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menunjukan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bahwa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gambar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sketsa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BS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Bertingkat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belum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terkoneksi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dengan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benar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E7BE3-D3CC-4D1C-A44B-EAF63E9A6947}"/>
              </a:ext>
            </a:extLst>
          </p:cNvPr>
          <p:cNvPicPr/>
          <p:nvPr/>
        </p:nvPicPr>
        <p:blipFill rotWithShape="1">
          <a:blip r:embed="rId3"/>
          <a:srcRect l="74198" t="37497" r="-66" b="29855"/>
          <a:stretch/>
        </p:blipFill>
        <p:spPr>
          <a:xfrm>
            <a:off x="4860758" y="1700791"/>
            <a:ext cx="2976668" cy="21125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4A8E0-C1B9-40CB-90D4-07A2B31391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07" y="1691166"/>
            <a:ext cx="248875" cy="248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065C97-C15D-4017-A26E-EB7ABBBE9EE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23" y="3223957"/>
            <a:ext cx="248875" cy="24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4607DA-AC4B-450C-A5A0-83C5B1F6A35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04" y="3224528"/>
            <a:ext cx="248875" cy="248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D77A60-7834-4FFA-809A-D4CEC07246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9064" y="3772188"/>
            <a:ext cx="5152281" cy="28972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F4599-4B28-401A-959E-CB31938F294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085" y="3601580"/>
            <a:ext cx="248875" cy="248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1C4903-E1B7-4170-B773-437A784DD5F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76" y="5097057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3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PENGATURAN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SKETSA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BERTINGKAT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(3)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35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F7340-AFDA-48E0-B158-867845BBBF5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Koneksikan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Sketsa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Utama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dengan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file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Sketsa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BS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Bertingkat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10A2CF-FE87-4B63-B94F-1818D83CB7DA}"/>
              </a:ext>
            </a:extLst>
          </p:cNvPr>
          <p:cNvSpPr/>
          <p:nvPr/>
        </p:nvSpPr>
        <p:spPr>
          <a:xfrm>
            <a:off x="947738" y="1729633"/>
            <a:ext cx="3849485" cy="451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Select Layer </a:t>
            </a:r>
            <a:r>
              <a:rPr lang="en-US" dirty="0" err="1">
                <a:cs typeface="Calibri" panose="020F0502020204030204" pitchFamily="34" charset="0"/>
              </a:rPr>
              <a:t>Sketsa</a:t>
            </a:r>
            <a:r>
              <a:rPr lang="en-US" dirty="0">
                <a:cs typeface="Calibri" panose="020F0502020204030204" pitchFamily="34" charset="0"/>
              </a:rPr>
              <a:t> Utama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Item Properties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>
                <a:cs typeface="Calibri" panose="020F0502020204030204" pitchFamily="34" charset="0"/>
              </a:rPr>
              <a:t>Expression</a:t>
            </a:r>
            <a:endParaRPr lang="en-US" b="1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Edit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⑤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Cari dan copy path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lokasi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file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sketsa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BS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Bertingkat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⑥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Ganti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tulisan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paste path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lokasi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file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sketsa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disini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⑦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OK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⑧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Sehingga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tampilan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menjadi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seperti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gambar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di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samping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FF9C77-4751-4A82-B63E-9DC3D6748356}"/>
              </a:ext>
            </a:extLst>
          </p:cNvPr>
          <p:cNvPicPr/>
          <p:nvPr/>
        </p:nvPicPr>
        <p:blipFill rotWithShape="1">
          <a:blip r:embed="rId3"/>
          <a:srcRect l="73646" t="13517"/>
          <a:stretch/>
        </p:blipFill>
        <p:spPr>
          <a:xfrm>
            <a:off x="8746073" y="1145386"/>
            <a:ext cx="2938547" cy="54240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4A8E0-C1B9-40CB-90D4-07A2B31391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913" y="1958040"/>
            <a:ext cx="248875" cy="248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065C97-C15D-4017-A26E-EB7ABBBE9EE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089" y="2630277"/>
            <a:ext cx="248875" cy="24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4607DA-AC4B-450C-A5A0-83C5B1F6A35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435" y="3608540"/>
            <a:ext cx="248875" cy="248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8F4599-4B28-401A-959E-CB31938F294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8" y="5353085"/>
            <a:ext cx="248875" cy="248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CD1F23-4E91-4EF2-867B-68B2E44806BF}"/>
              </a:ext>
            </a:extLst>
          </p:cNvPr>
          <p:cNvPicPr/>
          <p:nvPr/>
        </p:nvPicPr>
        <p:blipFill rotWithShape="1">
          <a:blip r:embed="rId8"/>
          <a:srcRect l="9885" t="-733" r="35122" b="73910"/>
          <a:stretch/>
        </p:blipFill>
        <p:spPr>
          <a:xfrm>
            <a:off x="4322722" y="1633648"/>
            <a:ext cx="4648023" cy="12748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1C4903-E1B7-4170-B773-437A784DD5F1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42" y="1973145"/>
            <a:ext cx="248875" cy="248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7FA50D-E004-41E0-89A3-3D785EB67BE2}"/>
              </a:ext>
            </a:extLst>
          </p:cNvPr>
          <p:cNvPicPr/>
          <p:nvPr/>
        </p:nvPicPr>
        <p:blipFill rotWithShape="1">
          <a:blip r:embed="rId10"/>
          <a:srcRect l="19610" t="10217" r="20366" b="12665"/>
          <a:stretch/>
        </p:blipFill>
        <p:spPr>
          <a:xfrm>
            <a:off x="5002003" y="2298488"/>
            <a:ext cx="4218571" cy="30483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830F81-3D3F-4195-BB4D-9A2689FE8907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42" y="2798043"/>
            <a:ext cx="248875" cy="248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92FBAB-FDB9-46D8-B57D-586C4021A46D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965" y="4975477"/>
            <a:ext cx="248875" cy="248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DC39FB-A03E-4CF4-95BE-95FAC8E546FD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4649002" y="4580630"/>
            <a:ext cx="3536044" cy="198881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4FF7CB-0677-4E5F-A61D-FDEEBB3C178E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50" y="5423274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83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EXPORT ATLAS (1)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36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9B379-8AC7-4579-8177-8D67CF77A17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Pengaturan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Export Atlas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528A29-F031-4844-B705-72B77F81D313}"/>
              </a:ext>
            </a:extLst>
          </p:cNvPr>
          <p:cNvSpPr/>
          <p:nvPr/>
        </p:nvSpPr>
        <p:spPr>
          <a:xfrm>
            <a:off x="1035819" y="2894290"/>
            <a:ext cx="3849485" cy="1194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Buka Tab Atlas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tools export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export Atlas as Image</a:t>
            </a:r>
            <a:endParaRPr lang="en-US" b="1" dirty="0"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EBAC0-D2FD-4085-AE3E-D4ED6E6F96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22679" y="1916330"/>
            <a:ext cx="6752204" cy="379692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6D7E7-9D93-46F2-8A49-5DCEE7D19B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97" y="3304562"/>
            <a:ext cx="248875" cy="248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A04222-8AF4-45D2-903E-5A39AF6728D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926" y="1916330"/>
            <a:ext cx="248875" cy="24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B733D9-C466-4B25-A7F2-B0F321C4D7C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313" y="2223498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54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EXPORT ATLAS (2)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37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9B379-8AC7-4579-8177-8D67CF77A17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Penyimpanan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File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B9F3B-B7F6-4E39-A8FA-7BBA6AAB52DD}"/>
              </a:ext>
            </a:extLst>
          </p:cNvPr>
          <p:cNvSpPr/>
          <p:nvPr/>
        </p:nvSpPr>
        <p:spPr>
          <a:xfrm>
            <a:off x="1035819" y="2894290"/>
            <a:ext cx="3849485" cy="20239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</a:t>
            </a:r>
            <a:r>
              <a:rPr lang="en-US" dirty="0" err="1">
                <a:cs typeface="Calibri" panose="020F0502020204030204" pitchFamily="34" charset="0"/>
              </a:rPr>
              <a:t>Arahkan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ke</a:t>
            </a:r>
            <a:r>
              <a:rPr lang="en-US" dirty="0">
                <a:cs typeface="Calibri" panose="020F0502020204030204" pitchFamily="34" charset="0"/>
              </a:rPr>
              <a:t> folder </a:t>
            </a:r>
            <a:r>
              <a:rPr lang="en-US" dirty="0" err="1">
                <a:cs typeface="Calibri" panose="020F0502020204030204" pitchFamily="34" charset="0"/>
              </a:rPr>
              <a:t>penyimpanan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Select Folder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 err="1">
                <a:cs typeface="Calibri" panose="020F0502020204030204" pitchFamily="34" charset="0"/>
              </a:rPr>
              <a:t>Atur</a:t>
            </a:r>
            <a:r>
              <a:rPr lang="en-US" dirty="0">
                <a:cs typeface="Calibri" panose="020F0502020204030204" pitchFamily="34" charset="0"/>
              </a:rPr>
              <a:t> Image Export Options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Save</a:t>
            </a:r>
            <a:endParaRPr lang="en-US" b="1" dirty="0"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2FE32-A07B-4AFF-8C08-ECB8D5B3187D}"/>
              </a:ext>
            </a:extLst>
          </p:cNvPr>
          <p:cNvPicPr/>
          <p:nvPr/>
        </p:nvPicPr>
        <p:blipFill rotWithShape="1">
          <a:blip r:embed="rId3"/>
          <a:srcRect l="14309" t="9204" r="32567" b="18538"/>
          <a:stretch/>
        </p:blipFill>
        <p:spPr bwMode="auto">
          <a:xfrm>
            <a:off x="4913753" y="1478009"/>
            <a:ext cx="6169576" cy="4719082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9598A-ABDB-4364-90F8-035D990D719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6" t="19269" r="38018" b="26873"/>
          <a:stretch/>
        </p:blipFill>
        <p:spPr bwMode="auto">
          <a:xfrm>
            <a:off x="7264033" y="1395730"/>
            <a:ext cx="3987900" cy="4358108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9A4C7-D557-4A5D-B9E9-4C4803B90FE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58" y="5575683"/>
            <a:ext cx="248875" cy="24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E0288-E044-4985-B909-D7FCEDD635F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8" y="5806218"/>
            <a:ext cx="248875" cy="24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B630A-F406-4CA4-B4DC-D0FFA186251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910" y="2406895"/>
            <a:ext cx="248875" cy="248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86B63B-22D7-4827-AD79-32097522883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35" y="5131116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40655E8-672E-42EC-A276-C0D4EB476C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11625" y="1619765"/>
            <a:ext cx="7886430" cy="44353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388235-F94E-41B3-B068-280192E3C72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 t="15405" r="19672" b="13316"/>
          <a:stretch/>
        </p:blipFill>
        <p:spPr bwMode="auto">
          <a:xfrm>
            <a:off x="6542623" y="2125492"/>
            <a:ext cx="5422366" cy="33794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EXPORT ATLAS (3)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38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9B379-8AC7-4579-8177-8D67CF77A17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Pengaturan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Transparansi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Basemap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B9F3B-B7F6-4E39-A8FA-7BBA6AAB52DD}"/>
              </a:ext>
            </a:extLst>
          </p:cNvPr>
          <p:cNvSpPr/>
          <p:nvPr/>
        </p:nvSpPr>
        <p:spPr>
          <a:xfrm>
            <a:off x="1035820" y="2894290"/>
            <a:ext cx="2891288" cy="24413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kanan</a:t>
            </a:r>
            <a:r>
              <a:rPr lang="en-US" dirty="0">
                <a:cs typeface="Calibri" panose="020F0502020204030204" pitchFamily="34" charset="0"/>
              </a:rPr>
              <a:t> layer Citra </a:t>
            </a:r>
            <a:r>
              <a:rPr lang="en-US" dirty="0" err="1">
                <a:cs typeface="Calibri" panose="020F0502020204030204" pitchFamily="34" charset="0"/>
              </a:rPr>
              <a:t>Basemap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Properties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>
                <a:cs typeface="Calibri" panose="020F0502020204030204" pitchFamily="34" charset="0"/>
              </a:rPr>
              <a:t>Transparency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 </a:t>
            </a:r>
            <a:r>
              <a:rPr lang="en-US" dirty="0" err="1">
                <a:cs typeface="Calibri" panose="020F0502020204030204" pitchFamily="34" charset="0"/>
              </a:rPr>
              <a:t>Atur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Transparansi</a:t>
            </a:r>
            <a:endParaRPr lang="en-US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⑤ 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Apply</a:t>
            </a: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69A4C7-D557-4A5D-B9E9-4C4803B90FE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87" y="3258159"/>
            <a:ext cx="248875" cy="24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E0288-E044-4985-B909-D7FCEDD635F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25" y="5551002"/>
            <a:ext cx="248875" cy="24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B630A-F406-4CA4-B4DC-D0FFA186251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57" y="2884553"/>
            <a:ext cx="248875" cy="248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86B63B-22D7-4827-AD79-32097522883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305" y="2426418"/>
            <a:ext cx="248875" cy="248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F763A4-57C7-4553-A521-F0E0C7612A1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80" y="5086789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32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F35F09-5A89-41E4-8B00-1197232A6C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58294" y="1563421"/>
            <a:ext cx="7901917" cy="44438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B45913-0CDD-45F0-A6CE-C816C1D1530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8762" r="32693" b="18146"/>
          <a:stretch/>
        </p:blipFill>
        <p:spPr bwMode="auto">
          <a:xfrm>
            <a:off x="5971562" y="2116438"/>
            <a:ext cx="4843368" cy="37803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EXPORT ATLAS (3)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39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9B379-8AC7-4579-8177-8D67CF77A17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Ujicoba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Pencetakan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B9F3B-B7F6-4E39-A8FA-7BBA6AAB52DD}"/>
              </a:ext>
            </a:extLst>
          </p:cNvPr>
          <p:cNvSpPr/>
          <p:nvPr/>
        </p:nvSpPr>
        <p:spPr>
          <a:xfrm>
            <a:off x="1035820" y="2191646"/>
            <a:ext cx="2891288" cy="32723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</a:t>
            </a:r>
            <a:r>
              <a:rPr lang="en-US" dirty="0" err="1">
                <a:cs typeface="Calibri" panose="020F0502020204030204" pitchFamily="34" charset="0"/>
              </a:rPr>
              <a:t>Pilih</a:t>
            </a:r>
            <a:r>
              <a:rPr lang="en-US" dirty="0">
                <a:cs typeface="Calibri" panose="020F0502020204030204" pitchFamily="34" charset="0"/>
              </a:rPr>
              <a:t> peta yang </a:t>
            </a:r>
            <a:r>
              <a:rPr lang="en-US" dirty="0" err="1">
                <a:cs typeface="Calibri" panose="020F0502020204030204" pitchFamily="34" charset="0"/>
              </a:rPr>
              <a:t>akan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dijadikan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ujicoba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</a:t>
            </a:r>
            <a:r>
              <a:rPr lang="en-US" dirty="0" err="1">
                <a:cs typeface="Calibri" panose="020F0502020204030204" pitchFamily="34" charset="0"/>
              </a:rPr>
              <a:t>Klik</a:t>
            </a:r>
            <a:r>
              <a:rPr lang="en-US" dirty="0">
                <a:cs typeface="Calibri" panose="020F0502020204030204" pitchFamily="34" charset="0"/>
              </a:rPr>
              <a:t> Layout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dirty="0">
                <a:cs typeface="Calibri" panose="020F0502020204030204" pitchFamily="34" charset="0"/>
              </a:rPr>
              <a:t>Export as image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 </a:t>
            </a:r>
            <a:r>
              <a:rPr lang="en-US" dirty="0" err="1">
                <a:cs typeface="Calibri" panose="020F0502020204030204" pitchFamily="34" charset="0"/>
              </a:rPr>
              <a:t>Tentukan</a:t>
            </a:r>
            <a:r>
              <a:rPr lang="en-US" dirty="0">
                <a:cs typeface="Calibri" panose="020F0502020204030204" pitchFamily="34" charset="0"/>
              </a:rPr>
              <a:t> folder </a:t>
            </a:r>
            <a:r>
              <a:rPr lang="en-US" dirty="0" err="1">
                <a:cs typeface="Calibri" panose="020F0502020204030204" pitchFamily="34" charset="0"/>
              </a:rPr>
              <a:t>peyimpanan</a:t>
            </a:r>
            <a:r>
              <a:rPr lang="en-US" dirty="0">
                <a:cs typeface="Calibri" panose="020F0502020204030204" pitchFamily="34" charset="0"/>
              </a:rPr>
              <a:t> dan </a:t>
            </a:r>
            <a:r>
              <a:rPr lang="en-US" dirty="0" err="1">
                <a:cs typeface="Calibri" panose="020F0502020204030204" pitchFamily="34" charset="0"/>
              </a:rPr>
              <a:t>nama</a:t>
            </a:r>
            <a:r>
              <a:rPr lang="en-US" dirty="0">
                <a:cs typeface="Calibri" panose="020F0502020204030204" pitchFamily="34" charset="0"/>
              </a:rPr>
              <a:t> file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⑤ </a:t>
            </a:r>
            <a:r>
              <a:rPr lang="en-US" dirty="0">
                <a:ea typeface="Cambria Math" panose="02040503050406030204" pitchFamily="18" charset="0"/>
                <a:cs typeface="Calibri" panose="020F0502020204030204" pitchFamily="34" charset="0"/>
              </a:rPr>
              <a:t>Save</a:t>
            </a: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69A4C7-D557-4A5D-B9E9-4C4803B90FE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61" y="1767325"/>
            <a:ext cx="248875" cy="24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E0288-E044-4985-B909-D7FCEDD635F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81" y="1642887"/>
            <a:ext cx="248875" cy="24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B630A-F406-4CA4-B4DC-D0FFA186251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74" y="3304562"/>
            <a:ext cx="248875" cy="248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86B63B-22D7-4827-AD79-32097522883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08" y="5045704"/>
            <a:ext cx="248875" cy="248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F763A4-57C7-4553-A521-F0E0C7612A1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08" y="5477961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PENGENALAN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LAYOUT PETA WB-2020 (2)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8BD1D-4D2F-44EB-BCE1-5D2184A0A2D1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Standar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(type layout=1)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26F08-1EFE-42F0-9A2A-F1EA76E2A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78" t="27907" r="13467" b="7314"/>
          <a:stretch/>
        </p:blipFill>
        <p:spPr>
          <a:xfrm>
            <a:off x="5083763" y="1518764"/>
            <a:ext cx="6714945" cy="47185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250E5-F29D-4979-959B-78A8BD928471}"/>
              </a:ext>
            </a:extLst>
          </p:cNvPr>
          <p:cNvSpPr/>
          <p:nvPr/>
        </p:nvSpPr>
        <p:spPr>
          <a:xfrm>
            <a:off x="1035819" y="1449572"/>
            <a:ext cx="3968799" cy="41120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① Nama Peta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② </a:t>
            </a:r>
            <a:r>
              <a:rPr lang="en-US" sz="1500" dirty="0" err="1">
                <a:cs typeface="Calibri" panose="020F0502020204030204" pitchFamily="34" charset="0"/>
              </a:rPr>
              <a:t>Judul</a:t>
            </a:r>
            <a:r>
              <a:rPr lang="en-US" sz="1500" dirty="0">
                <a:cs typeface="Calibri" panose="020F0502020204030204" pitchFamily="34" charset="0"/>
              </a:rPr>
              <a:t> Peta</a:t>
            </a:r>
            <a:r>
              <a:rPr lang="en-US" sz="1500" b="1" dirty="0"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③ </a:t>
            </a:r>
            <a:r>
              <a:rPr lang="en-US" sz="1500" dirty="0" err="1">
                <a:cs typeface="Calibri" panose="020F0502020204030204" pitchFamily="34" charset="0"/>
              </a:rPr>
              <a:t>Identitas</a:t>
            </a:r>
            <a:r>
              <a:rPr lang="en-US" sz="1500" dirty="0">
                <a:cs typeface="Calibri" panose="020F0502020204030204" pitchFamily="34" charset="0"/>
              </a:rPr>
              <a:t> Blok </a:t>
            </a:r>
            <a:r>
              <a:rPr lang="en-US" sz="1500" dirty="0" err="1">
                <a:cs typeface="Calibri" panose="020F0502020204030204" pitchFamily="34" charset="0"/>
              </a:rPr>
              <a:t>Sensus</a:t>
            </a:r>
            <a:endParaRPr lang="en-US" sz="1500" b="1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④ </a:t>
            </a:r>
            <a:r>
              <a:rPr lang="en-US" sz="1500" b="1" dirty="0">
                <a:cs typeface="Calibri" panose="020F0502020204030204" pitchFamily="34" charset="0"/>
              </a:rPr>
              <a:t>Peta Utama </a:t>
            </a:r>
            <a:r>
              <a:rPr lang="en-US" sz="1500" dirty="0" err="1">
                <a:cs typeface="Calibri" panose="020F0502020204030204" pitchFamily="34" charset="0"/>
              </a:rPr>
              <a:t>atau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Sketsa</a:t>
            </a:r>
            <a:r>
              <a:rPr lang="en-US" sz="1500" dirty="0">
                <a:cs typeface="Calibri" panose="020F0502020204030204" pitchFamily="34" charset="0"/>
              </a:rPr>
              <a:t> Utama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⑤ </a:t>
            </a:r>
            <a:r>
              <a:rPr lang="en-US" sz="1500" dirty="0" err="1">
                <a:cs typeface="Calibri" panose="020F0502020204030204" pitchFamily="34" charset="0"/>
              </a:rPr>
              <a:t>Identitas</a:t>
            </a:r>
            <a:r>
              <a:rPr lang="en-US" sz="1500" dirty="0">
                <a:cs typeface="Calibri" panose="020F0502020204030204" pitchFamily="34" charset="0"/>
              </a:rPr>
              <a:t> Wilayah </a:t>
            </a:r>
            <a:r>
              <a:rPr lang="en-US" sz="1500" dirty="0" err="1">
                <a:cs typeface="Calibri" panose="020F0502020204030204" pitchFamily="34" charset="0"/>
              </a:rPr>
              <a:t>Administrasi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⑥ </a:t>
            </a:r>
            <a:r>
              <a:rPr lang="en-US" sz="1500" dirty="0" err="1">
                <a:cs typeface="Calibri" panose="020F0502020204030204" pitchFamily="34" charset="0"/>
              </a:rPr>
              <a:t>Navigasi</a:t>
            </a:r>
            <a:r>
              <a:rPr lang="en-US" sz="1500" dirty="0">
                <a:cs typeface="Calibri" panose="020F0502020204030204" pitchFamily="34" charset="0"/>
              </a:rPr>
              <a:t>/</a:t>
            </a:r>
            <a:r>
              <a:rPr lang="en-US" sz="1500" dirty="0" err="1">
                <a:cs typeface="Calibri" panose="020F0502020204030204" pitchFamily="34" charset="0"/>
              </a:rPr>
              <a:t>Orientasi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⑦ Skala Peta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⑧ </a:t>
            </a:r>
            <a:r>
              <a:rPr lang="en-US" sz="1500" dirty="0" err="1">
                <a:cs typeface="Calibri" panose="020F0502020204030204" pitchFamily="34" charset="0"/>
              </a:rPr>
              <a:t>Legenda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⑩ </a:t>
            </a:r>
            <a:r>
              <a:rPr lang="en-US" sz="1500" dirty="0" err="1">
                <a:cs typeface="Calibri" panose="020F0502020204030204" pitchFamily="34" charset="0"/>
              </a:rPr>
              <a:t>Kegiatan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⑪ </a:t>
            </a:r>
            <a:r>
              <a:rPr lang="en-US" sz="1500" dirty="0" err="1">
                <a:cs typeface="Calibri" panose="020F0502020204030204" pitchFamily="34" charset="0"/>
              </a:rPr>
              <a:t>Petunjuk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Letak</a:t>
            </a:r>
            <a:r>
              <a:rPr lang="en-US" sz="1500" dirty="0">
                <a:cs typeface="Calibri" panose="020F0502020204030204" pitchFamily="34" charset="0"/>
              </a:rPr>
              <a:t> Peta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⑫</a:t>
            </a:r>
            <a:r>
              <a:rPr lang="en-US" sz="1500" dirty="0">
                <a:cs typeface="Calibri" panose="020F0502020204030204" pitchFamily="34" charset="0"/>
              </a:rPr>
              <a:t> Logo BPS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⑬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Keterangan</a:t>
            </a:r>
            <a:r>
              <a:rPr lang="en-US" sz="1500" dirty="0">
                <a:cs typeface="Calibri" panose="020F0502020204030204" pitchFamily="34" charset="0"/>
              </a:rPr>
              <a:t> Lain</a:t>
            </a:r>
          </a:p>
        </p:txBody>
      </p:sp>
    </p:spTree>
    <p:extLst>
      <p:ext uri="{BB962C8B-B14F-4D97-AF65-F5344CB8AC3E}">
        <p14:creationId xmlns:p14="http://schemas.microsoft.com/office/powerpoint/2010/main" val="4284333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(1)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40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2D86F-225E-40F4-90B8-FC4706C15FCC}"/>
              </a:ext>
            </a:extLst>
          </p:cNvPr>
          <p:cNvSpPr/>
          <p:nvPr/>
        </p:nvSpPr>
        <p:spPr>
          <a:xfrm>
            <a:off x="1175511" y="2908575"/>
            <a:ext cx="10646491" cy="159293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❶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Buka Layer Layout BS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QGIS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❷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Fokuskan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Blok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yang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dibuat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inset-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→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Duplikat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 dan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Digitasi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Inset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❹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isian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type layout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❺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isi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field “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page_all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3E102-67B1-499F-A69B-83E4CA6AB00C}"/>
              </a:ext>
            </a:extLst>
          </p:cNvPr>
          <p:cNvSpPr/>
          <p:nvPr/>
        </p:nvSpPr>
        <p:spPr>
          <a:xfrm>
            <a:off x="982663" y="1446341"/>
            <a:ext cx="10699648" cy="64344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Langkah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Umum</a:t>
            </a:r>
            <a:endParaRPr lang="en-ID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3042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(2)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41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99814-E96F-4E1A-95B0-091831BF941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❶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Buka Layer Layout BS pada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QGIS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C368-73C1-4FC0-9D8D-2F0E254A310C}"/>
              </a:ext>
            </a:extLst>
          </p:cNvPr>
          <p:cNvSpPr/>
          <p:nvPr/>
        </p:nvSpPr>
        <p:spPr>
          <a:xfrm>
            <a:off x="982663" y="1517539"/>
            <a:ext cx="10699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Buka file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prod_bs_xxxxsp2020_layout.gpkg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tersimpan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folder PROSES/Layer Layout 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A6EC0E-7FCB-4863-8AA9-E5537E07B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2" t="13072" r="9354" b="11896"/>
          <a:stretch/>
        </p:blipFill>
        <p:spPr>
          <a:xfrm>
            <a:off x="2477730" y="1958913"/>
            <a:ext cx="7549931" cy="4610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76408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(3)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42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99814-E96F-4E1A-95B0-091831BF941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❷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Fokuskan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area yang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inset-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C368-73C1-4FC0-9D8D-2F0E254A310C}"/>
              </a:ext>
            </a:extLst>
          </p:cNvPr>
          <p:cNvSpPr/>
          <p:nvPr/>
        </p:nvSpPr>
        <p:spPr>
          <a:xfrm>
            <a:off x="947738" y="1665023"/>
            <a:ext cx="3162146" cy="4610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①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layer layout BS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②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Filter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③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Isi expression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idbs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”= ‘&lt;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idbs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&gt;’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④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sudah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benar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selanjutnya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⑤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⑥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layer layout BS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⑦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Zoom to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995CD-43D0-436A-9246-A7FED1D7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68" y="1829016"/>
            <a:ext cx="7671107" cy="4314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2A6C50-0F0C-4B70-881E-7CCCC897E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42" t="11078" r="29516" b="18853"/>
          <a:stretch/>
        </p:blipFill>
        <p:spPr>
          <a:xfrm>
            <a:off x="7207045" y="1518763"/>
            <a:ext cx="4298060" cy="4488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B5D9C8-5EFC-44FE-A878-16F34B36CC4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18" y="2799772"/>
            <a:ext cx="248875" cy="248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96C7B0-4537-4435-A5F7-08258627F25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62" y="4332003"/>
            <a:ext cx="248875" cy="24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195FCC-A16A-4844-9C2D-8CA0528726E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637" y="4782613"/>
            <a:ext cx="248875" cy="248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1AF2A6-F2D4-44EA-82D3-6592E1DBFC0A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550" y="5477322"/>
            <a:ext cx="248875" cy="248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55E8DE-558B-484E-8C13-556EE0A566D0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58" y="5477562"/>
            <a:ext cx="248875" cy="248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BEA77A-4E59-4D6E-A589-8E248140B646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17" y="3058479"/>
            <a:ext cx="248875" cy="248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8E9786-DEEB-402D-BB80-539AA6AAB8C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283" y="2894713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88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(4)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43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99814-E96F-4E1A-95B0-091831BF941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❷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Fokuskan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area yang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inset-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C368-73C1-4FC0-9D8D-2F0E254A310C}"/>
              </a:ext>
            </a:extLst>
          </p:cNvPr>
          <p:cNvSpPr/>
          <p:nvPr/>
        </p:nvSpPr>
        <p:spPr>
          <a:xfrm>
            <a:off x="947738" y="1679272"/>
            <a:ext cx="2901079" cy="3363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①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Aktifkan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basemap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②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QuickMapServices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③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Pilih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Google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④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Google Hybrid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⑤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Zoom pada area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inset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1F82F-5F69-459A-A642-F98B44EA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29" y="1724282"/>
            <a:ext cx="8023122" cy="4513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435FEE-2348-4CE6-8B7E-8B41114A7256}"/>
              </a:ext>
            </a:extLst>
          </p:cNvPr>
          <p:cNvSpPr/>
          <p:nvPr/>
        </p:nvSpPr>
        <p:spPr>
          <a:xfrm>
            <a:off x="6646606" y="3980785"/>
            <a:ext cx="1061884" cy="1053331"/>
          </a:xfrm>
          <a:prstGeom prst="rect">
            <a:avLst/>
          </a:prstGeom>
          <a:solidFill>
            <a:schemeClr val="bg1">
              <a:alpha val="36863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Graphic 9" descr="Zoom in">
            <a:extLst>
              <a:ext uri="{FF2B5EF4-FFF2-40B4-BE49-F238E27FC236}">
                <a16:creationId xmlns:a16="http://schemas.microsoft.com/office/drawing/2014/main" id="{C68906BB-2784-4042-8D53-A68C7EBD2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1270" y="4874978"/>
            <a:ext cx="318276" cy="318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2C959A-B50A-47E8-8109-6452626E645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87" y="1823202"/>
            <a:ext cx="248875" cy="248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E17EA6-BAD1-4DB4-BEE3-5B13B19AB7B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615" y="2236503"/>
            <a:ext cx="248875" cy="248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EAF4E8-C567-4A0F-82D5-36D364A415B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60" y="2485378"/>
            <a:ext cx="248875" cy="248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A8E56E-58AA-4154-A792-59165F4F593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83" y="2482750"/>
            <a:ext cx="248875" cy="248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41E903-D3FC-47F4-9592-208D6FD63BC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546" y="4720335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C8E07-19C8-4809-BB38-E0A5448A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51" y="1756640"/>
            <a:ext cx="7718323" cy="4341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(5)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44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99814-E96F-4E1A-95B0-091831BF941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Duplikat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Features dan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Digitasi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Area Inset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C368-73C1-4FC0-9D8D-2F0E254A310C}"/>
              </a:ext>
            </a:extLst>
          </p:cNvPr>
          <p:cNvSpPr/>
          <p:nvPr/>
        </p:nvSpPr>
        <p:spPr>
          <a:xfrm>
            <a:off x="947738" y="1756640"/>
            <a:ext cx="2901079" cy="4194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①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layer layout BS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②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Open Attribute Table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③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Aktifkan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Toggle Editing Mode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④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row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⑤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Duplicate Feature and Digitize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0DA68E-D38E-4033-977C-6E8F50E43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77" t="24761" r="1809" b="33877"/>
          <a:stretch/>
        </p:blipFill>
        <p:spPr>
          <a:xfrm>
            <a:off x="8181318" y="2978605"/>
            <a:ext cx="3646888" cy="1897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545C32-E58F-41A3-87FC-B10555702CF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76" y="2778322"/>
            <a:ext cx="248875" cy="248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ABC9BA-C6CE-4330-8D35-794D603F22D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49" y="4066532"/>
            <a:ext cx="248875" cy="248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C2DD23-CEEF-4264-AEE9-B1127D21AAC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612" y="3131718"/>
            <a:ext cx="248875" cy="248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FCEE07-2499-41FC-B78A-5D8DED54889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57" y="3563145"/>
            <a:ext cx="248875" cy="248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D3D559-1FFD-46E4-AF5A-ED132AF7CD30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836" y="4474671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3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F7471-3ED7-4D68-B087-00AFADDED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60" y="1756640"/>
            <a:ext cx="8020503" cy="4511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(6)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45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99814-E96F-4E1A-95B0-091831BF941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Duplikat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Features dan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Digitasi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Area Inset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C368-73C1-4FC0-9D8D-2F0E254A310C}"/>
              </a:ext>
            </a:extLst>
          </p:cNvPr>
          <p:cNvSpPr/>
          <p:nvPr/>
        </p:nvSpPr>
        <p:spPr>
          <a:xfrm>
            <a:off x="947738" y="1756640"/>
            <a:ext cx="2901079" cy="4194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sebuah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polygon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mencakup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area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diinset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Lakukan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setidaknya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titik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agar polygon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mencakup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seluruh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area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perlu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diperbesar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kotak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merah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5508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(7)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46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99814-E96F-4E1A-95B0-091831BF941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Duplikat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Features dan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Digitasi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Area Inset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C368-73C1-4FC0-9D8D-2F0E254A310C}"/>
              </a:ext>
            </a:extLst>
          </p:cNvPr>
          <p:cNvSpPr/>
          <p:nvPr/>
        </p:nvSpPr>
        <p:spPr>
          <a:xfrm>
            <a:off x="947738" y="1756640"/>
            <a:ext cx="2901079" cy="4610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①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Dari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tabel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atribut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seleksi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 area inset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②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Ubah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isian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field “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page_num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angka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menunjukan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lembar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peta. No 1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standar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Lakukan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jika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dibutuhkan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area inset yang lain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A8F24-FE15-458C-B5F8-7843150D1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823" y="1815632"/>
            <a:ext cx="7757652" cy="4363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071E8-AB70-4148-98BD-772A234F9D6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808" y="3648438"/>
            <a:ext cx="248875" cy="24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ADD6C-6661-41EF-9DE9-790CC6AB5D0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023" y="3628773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16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(8)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47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99814-E96F-4E1A-95B0-091831BF941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❹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Isian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Field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type_layout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C368-73C1-4FC0-9D8D-2F0E254A310C}"/>
              </a:ext>
            </a:extLst>
          </p:cNvPr>
          <p:cNvSpPr/>
          <p:nvPr/>
        </p:nvSpPr>
        <p:spPr>
          <a:xfrm>
            <a:off x="947738" y="1756640"/>
            <a:ext cx="2901079" cy="2117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①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layer layout BS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②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Filter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③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Clear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8FE68-0705-4274-9554-09A34F50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63" y="1881423"/>
            <a:ext cx="7752188" cy="4360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B9C045-FCA4-4E93-9DB8-6B1ACDAEA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23" t="11158" r="29274" b="19376"/>
          <a:stretch/>
        </p:blipFill>
        <p:spPr>
          <a:xfrm>
            <a:off x="7290714" y="2393644"/>
            <a:ext cx="3200305" cy="3299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378FE8-FA1F-480A-AEFF-C2F2FC766F1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49" y="2911019"/>
            <a:ext cx="248875" cy="24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1CD685-DCF1-4124-9A67-C41B7EEDB3F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730" y="4405521"/>
            <a:ext cx="248875" cy="248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C08474-7E9E-48B0-91B0-3C1CAB47B7C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260" y="5262478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0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E6A36-0D0C-4E51-854A-1CC3E407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53" y="1955395"/>
            <a:ext cx="7718322" cy="4341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(9)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48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99814-E96F-4E1A-95B0-091831BF941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❹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Isian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Field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type_layout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C368-73C1-4FC0-9D8D-2F0E254A310C}"/>
              </a:ext>
            </a:extLst>
          </p:cNvPr>
          <p:cNvSpPr/>
          <p:nvPr/>
        </p:nvSpPr>
        <p:spPr>
          <a:xfrm>
            <a:off x="982663" y="1533140"/>
            <a:ext cx="3014662" cy="5144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①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kanan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layer layout BS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②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Open Attribute Table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③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Aktifkan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Toggle Editing Mode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④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Ubah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calculator bar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“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type_layout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⑤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Isikan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 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if(“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page_num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”&gt;1,2,”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type_layout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⑥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Klik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OK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⑦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378FE8-FA1F-480A-AEFF-C2F2FC766F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39" y="2897125"/>
            <a:ext cx="248875" cy="24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1CD685-DCF1-4124-9A67-C41B7EEDB3F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64" y="4210896"/>
            <a:ext cx="248875" cy="248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C08474-7E9E-48B0-91B0-3C1CAB47B7C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70" y="2817186"/>
            <a:ext cx="248875" cy="248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E310B-B0E1-493F-A44D-91E6D1DF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68" t="23435" r="6855" b="17563"/>
          <a:stretch/>
        </p:blipFill>
        <p:spPr>
          <a:xfrm>
            <a:off x="6621961" y="2624688"/>
            <a:ext cx="5201122" cy="301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1119F-C157-4F38-ACDF-402C1B86ED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629" t="24170" r="10565" b="13549"/>
          <a:stretch/>
        </p:blipFill>
        <p:spPr>
          <a:xfrm>
            <a:off x="7325032" y="3395615"/>
            <a:ext cx="4109884" cy="3143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9179A4-D6D4-41C6-B672-B978E448F77E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94" y="2968949"/>
            <a:ext cx="248875" cy="248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95A121-FA35-4AF0-A0E3-66A21E47612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647" y="4054349"/>
            <a:ext cx="248875" cy="248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62D083-33D7-42B7-9879-EFB3C9010807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054" y="6116614"/>
            <a:ext cx="248875" cy="248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5B0BD5-E1EB-4737-8D19-5ADAAE7D9903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12" y="2772687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87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EDIT FEATURE LAYER LAYOUT BS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PETA INSET (10)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49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99814-E96F-4E1A-95B0-091831BF941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❺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Isian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Field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page_all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C368-73C1-4FC0-9D8D-2F0E254A310C}"/>
              </a:ext>
            </a:extLst>
          </p:cNvPr>
          <p:cNvSpPr/>
          <p:nvPr/>
        </p:nvSpPr>
        <p:spPr>
          <a:xfrm>
            <a:off x="1157892" y="1736095"/>
            <a:ext cx="3014662" cy="2004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Lakukan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langkah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sama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mengisi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field “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page_all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 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count(“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idbs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”,”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idbs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B60D27-4BE9-437B-8456-C4AE8FF231CF}"/>
              </a:ext>
            </a:extLst>
          </p:cNvPr>
          <p:cNvPicPr/>
          <p:nvPr/>
        </p:nvPicPr>
        <p:blipFill rotWithShape="1">
          <a:blip r:embed="rId3"/>
          <a:srcRect l="19712" t="9915" r="58128" b="66823"/>
          <a:stretch/>
        </p:blipFill>
        <p:spPr bwMode="auto">
          <a:xfrm>
            <a:off x="4493709" y="1736095"/>
            <a:ext cx="4936708" cy="2914342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7266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8BD1D-4D2F-44EB-BCE1-5D2184A0A2D1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Inset (type layout = 2)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250E5-F29D-4979-959B-78A8BD928471}"/>
              </a:ext>
            </a:extLst>
          </p:cNvPr>
          <p:cNvSpPr/>
          <p:nvPr/>
        </p:nvSpPr>
        <p:spPr>
          <a:xfrm>
            <a:off x="1035819" y="1449572"/>
            <a:ext cx="3968799" cy="41120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① Nama Peta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② </a:t>
            </a:r>
            <a:r>
              <a:rPr lang="en-US" sz="1500" dirty="0" err="1">
                <a:cs typeface="Calibri" panose="020F0502020204030204" pitchFamily="34" charset="0"/>
              </a:rPr>
              <a:t>Judul</a:t>
            </a:r>
            <a:r>
              <a:rPr lang="en-US" sz="1500" dirty="0">
                <a:cs typeface="Calibri" panose="020F0502020204030204" pitchFamily="34" charset="0"/>
              </a:rPr>
              <a:t> Peta</a:t>
            </a:r>
            <a:r>
              <a:rPr lang="en-US" sz="1500" b="1" dirty="0"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③ </a:t>
            </a:r>
            <a:r>
              <a:rPr lang="en-US" sz="1500" dirty="0" err="1">
                <a:cs typeface="Calibri" panose="020F0502020204030204" pitchFamily="34" charset="0"/>
              </a:rPr>
              <a:t>Identitas</a:t>
            </a:r>
            <a:r>
              <a:rPr lang="en-US" sz="1500" dirty="0">
                <a:cs typeface="Calibri" panose="020F0502020204030204" pitchFamily="34" charset="0"/>
              </a:rPr>
              <a:t> Blok </a:t>
            </a:r>
            <a:r>
              <a:rPr lang="en-US" sz="1500" dirty="0" err="1">
                <a:cs typeface="Calibri" panose="020F0502020204030204" pitchFamily="34" charset="0"/>
              </a:rPr>
              <a:t>Sensus</a:t>
            </a:r>
            <a:endParaRPr lang="en-US" sz="1500" b="1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④ </a:t>
            </a:r>
            <a:r>
              <a:rPr lang="en-US" sz="1500" b="1" dirty="0">
                <a:cs typeface="Calibri" panose="020F0502020204030204" pitchFamily="34" charset="0"/>
              </a:rPr>
              <a:t>Peta Utama </a:t>
            </a:r>
            <a:r>
              <a:rPr lang="en-US" sz="1500" dirty="0" err="1">
                <a:cs typeface="Calibri" panose="020F0502020204030204" pitchFamily="34" charset="0"/>
              </a:rPr>
              <a:t>atau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Sketsa</a:t>
            </a:r>
            <a:r>
              <a:rPr lang="en-US" sz="1500" dirty="0">
                <a:cs typeface="Calibri" panose="020F0502020204030204" pitchFamily="34" charset="0"/>
              </a:rPr>
              <a:t> Utama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⑤ </a:t>
            </a:r>
            <a:r>
              <a:rPr lang="en-US" sz="1500" dirty="0" err="1">
                <a:cs typeface="Calibri" panose="020F0502020204030204" pitchFamily="34" charset="0"/>
              </a:rPr>
              <a:t>Identitas</a:t>
            </a:r>
            <a:r>
              <a:rPr lang="en-US" sz="1500" dirty="0">
                <a:cs typeface="Calibri" panose="020F0502020204030204" pitchFamily="34" charset="0"/>
              </a:rPr>
              <a:t> Wilayah </a:t>
            </a:r>
            <a:r>
              <a:rPr lang="en-US" sz="1500" dirty="0" err="1">
                <a:cs typeface="Calibri" panose="020F0502020204030204" pitchFamily="34" charset="0"/>
              </a:rPr>
              <a:t>Administrasi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⑥ </a:t>
            </a:r>
            <a:r>
              <a:rPr lang="en-US" sz="1500" dirty="0" err="1">
                <a:cs typeface="Calibri" panose="020F0502020204030204" pitchFamily="34" charset="0"/>
              </a:rPr>
              <a:t>Navigasi</a:t>
            </a:r>
            <a:r>
              <a:rPr lang="en-US" sz="1500" dirty="0">
                <a:cs typeface="Calibri" panose="020F0502020204030204" pitchFamily="34" charset="0"/>
              </a:rPr>
              <a:t>/</a:t>
            </a:r>
            <a:r>
              <a:rPr lang="en-US" sz="1500" dirty="0" err="1">
                <a:cs typeface="Calibri" panose="020F0502020204030204" pitchFamily="34" charset="0"/>
              </a:rPr>
              <a:t>Orientasi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⑦ Skala Peta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⑧ </a:t>
            </a:r>
            <a:r>
              <a:rPr lang="en-US" sz="1500" dirty="0" err="1">
                <a:cs typeface="Calibri" panose="020F0502020204030204" pitchFamily="34" charset="0"/>
              </a:rPr>
              <a:t>Legenda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⑩ </a:t>
            </a:r>
            <a:r>
              <a:rPr lang="en-US" sz="1500" dirty="0" err="1">
                <a:cs typeface="Calibri" panose="020F0502020204030204" pitchFamily="34" charset="0"/>
              </a:rPr>
              <a:t>Kegiatan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⑪ </a:t>
            </a:r>
            <a:r>
              <a:rPr lang="en-US" sz="1500" dirty="0" err="1">
                <a:cs typeface="Calibri" panose="020F0502020204030204" pitchFamily="34" charset="0"/>
              </a:rPr>
              <a:t>Petunjuk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Letak</a:t>
            </a:r>
            <a:r>
              <a:rPr lang="en-US" sz="1500" dirty="0">
                <a:cs typeface="Calibri" panose="020F0502020204030204" pitchFamily="34" charset="0"/>
              </a:rPr>
              <a:t> Peta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⑫</a:t>
            </a:r>
            <a:r>
              <a:rPr lang="en-US" sz="1500" dirty="0">
                <a:cs typeface="Calibri" panose="020F0502020204030204" pitchFamily="34" charset="0"/>
              </a:rPr>
              <a:t> Logo BPS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⑬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Keterangan</a:t>
            </a:r>
            <a:r>
              <a:rPr lang="en-US" sz="1500" dirty="0">
                <a:cs typeface="Calibri" panose="020F0502020204030204" pitchFamily="34" charset="0"/>
              </a:rPr>
              <a:t> Lain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4907F-2E17-4A5B-9E76-38454E535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78" t="28101" r="13870" b="6733"/>
          <a:stretch/>
        </p:blipFill>
        <p:spPr>
          <a:xfrm>
            <a:off x="5083763" y="1527766"/>
            <a:ext cx="6714945" cy="47839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BE7E0-9970-4B73-BA1F-03DD32DA0AF0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PENGENALAN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LAYOUT PETA WB-2020 (3)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0290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026643" y="265039"/>
            <a:ext cx="1098073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PENGGUNAAN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LAYOUT PETA WA-2020 (1)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50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2A646-C8F3-4DB9-9995-A148A5350735}"/>
              </a:ext>
            </a:extLst>
          </p:cNvPr>
          <p:cNvSpPr/>
          <p:nvPr/>
        </p:nvSpPr>
        <p:spPr>
          <a:xfrm>
            <a:off x="1193765" y="2721254"/>
            <a:ext cx="10646491" cy="21445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❶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Menambahkan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field “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iddesa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dan “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idkec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pada Peta Digital Blok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❷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Koneksikan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layer pada template project WA-2020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❸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Atur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Generate Atlas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❹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Menampilkan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arah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Utara,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Menambah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Logo BPS,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pengaturan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peta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lokasi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export atlas 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F3CF5-DFD2-42B1-8AF9-06378D6646E8}"/>
              </a:ext>
            </a:extLst>
          </p:cNvPr>
          <p:cNvSpPr/>
          <p:nvPr/>
        </p:nvSpPr>
        <p:spPr>
          <a:xfrm>
            <a:off x="1000917" y="1534832"/>
            <a:ext cx="10699648" cy="64344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Langkah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Umum</a:t>
            </a:r>
            <a:endParaRPr lang="en-ID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17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026643" y="265039"/>
            <a:ext cx="1098073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PENGGUNAAN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LAYOUT PETA WA-2020 (2)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51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DBE15-8EFD-4F08-A4F6-A29EBCE9E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13" y="1467375"/>
            <a:ext cx="7125200" cy="50389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B672F6-1F76-4281-94F5-12FBAF14A176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Penjelasan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Umum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Informasi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Peta WA-2020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C6463-9A92-41A3-94F1-C260964BF67D}"/>
              </a:ext>
            </a:extLst>
          </p:cNvPr>
          <p:cNvSpPr/>
          <p:nvPr/>
        </p:nvSpPr>
        <p:spPr>
          <a:xfrm>
            <a:off x="947738" y="1739435"/>
            <a:ext cx="3968799" cy="41120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① Nama Peta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② </a:t>
            </a:r>
            <a:r>
              <a:rPr lang="en-US" sz="1500" dirty="0" err="1">
                <a:cs typeface="Calibri" panose="020F0502020204030204" pitchFamily="34" charset="0"/>
              </a:rPr>
              <a:t>Judul</a:t>
            </a:r>
            <a:r>
              <a:rPr lang="en-US" sz="1500" dirty="0">
                <a:cs typeface="Calibri" panose="020F0502020204030204" pitchFamily="34" charset="0"/>
              </a:rPr>
              <a:t> Peta</a:t>
            </a:r>
            <a:r>
              <a:rPr lang="en-US" sz="1500" b="1" dirty="0"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③ </a:t>
            </a:r>
            <a:r>
              <a:rPr lang="en-US" sz="1500" dirty="0" err="1">
                <a:cs typeface="Calibri" panose="020F0502020204030204" pitchFamily="34" charset="0"/>
              </a:rPr>
              <a:t>Identitas</a:t>
            </a:r>
            <a:r>
              <a:rPr lang="en-US" sz="1500" dirty="0">
                <a:cs typeface="Calibri" panose="020F0502020204030204" pitchFamily="34" charset="0"/>
              </a:rPr>
              <a:t> Blok </a:t>
            </a:r>
            <a:r>
              <a:rPr lang="en-US" sz="1500" dirty="0" err="1">
                <a:cs typeface="Calibri" panose="020F0502020204030204" pitchFamily="34" charset="0"/>
              </a:rPr>
              <a:t>Sensus</a:t>
            </a:r>
            <a:endParaRPr lang="en-US" sz="1500" b="1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④ Peta Utama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⑤ </a:t>
            </a:r>
            <a:r>
              <a:rPr lang="en-US" sz="1500" dirty="0" err="1">
                <a:cs typeface="Calibri" panose="020F0502020204030204" pitchFamily="34" charset="0"/>
              </a:rPr>
              <a:t>Identitas</a:t>
            </a:r>
            <a:r>
              <a:rPr lang="en-US" sz="1500" dirty="0">
                <a:cs typeface="Calibri" panose="020F0502020204030204" pitchFamily="34" charset="0"/>
              </a:rPr>
              <a:t> Wilayah </a:t>
            </a:r>
            <a:r>
              <a:rPr lang="en-US" sz="1500" dirty="0" err="1">
                <a:cs typeface="Calibri" panose="020F0502020204030204" pitchFamily="34" charset="0"/>
              </a:rPr>
              <a:t>Administrasi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⑥ </a:t>
            </a:r>
            <a:r>
              <a:rPr lang="en-US" sz="1500" dirty="0" err="1">
                <a:cs typeface="Calibri" panose="020F0502020204030204" pitchFamily="34" charset="0"/>
              </a:rPr>
              <a:t>Navigasi</a:t>
            </a:r>
            <a:r>
              <a:rPr lang="en-US" sz="1500" dirty="0">
                <a:cs typeface="Calibri" panose="020F0502020204030204" pitchFamily="34" charset="0"/>
              </a:rPr>
              <a:t>/</a:t>
            </a:r>
            <a:r>
              <a:rPr lang="en-US" sz="1500" dirty="0" err="1">
                <a:cs typeface="Calibri" panose="020F0502020204030204" pitchFamily="34" charset="0"/>
              </a:rPr>
              <a:t>Orientasi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⑦ Skala Peta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⑧ </a:t>
            </a:r>
            <a:r>
              <a:rPr lang="en-US" sz="1500" dirty="0" err="1">
                <a:cs typeface="Calibri" panose="020F0502020204030204" pitchFamily="34" charset="0"/>
              </a:rPr>
              <a:t>Legenda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⑨ </a:t>
            </a:r>
            <a:r>
              <a:rPr lang="en-US" sz="1500" dirty="0" err="1">
                <a:cs typeface="Calibri" panose="020F0502020204030204" pitchFamily="34" charset="0"/>
              </a:rPr>
              <a:t>Kegiatan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⑩ </a:t>
            </a:r>
            <a:r>
              <a:rPr lang="en-US" sz="1500" dirty="0" err="1">
                <a:cs typeface="Calibri" panose="020F0502020204030204" pitchFamily="34" charset="0"/>
              </a:rPr>
              <a:t>Petunjuk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Letak</a:t>
            </a:r>
            <a:r>
              <a:rPr lang="en-US" sz="1500" dirty="0">
                <a:cs typeface="Calibri" panose="020F0502020204030204" pitchFamily="34" charset="0"/>
              </a:rPr>
              <a:t> Peta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⑪</a:t>
            </a:r>
            <a:r>
              <a:rPr lang="en-US" sz="1500" dirty="0">
                <a:cs typeface="Calibri" panose="020F0502020204030204" pitchFamily="34" charset="0"/>
              </a:rPr>
              <a:t> Logo BPS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⑫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Keterangan</a:t>
            </a:r>
            <a:r>
              <a:rPr lang="en-US" sz="1500" dirty="0">
                <a:cs typeface="Calibri" panose="020F0502020204030204" pitchFamily="34" charset="0"/>
              </a:rPr>
              <a:t> Lain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1F6D3D-4635-45C0-B469-A7BD66C82ED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49" y="1467375"/>
            <a:ext cx="248875" cy="248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9109ED-45D3-46AC-B3B8-D9335E19FC5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16" y="1456507"/>
            <a:ext cx="248875" cy="248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E844DC-C1CD-4581-B5CB-4421BF0A9E9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338" y="1449388"/>
            <a:ext cx="248875" cy="248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38A67D-F062-4D40-BD5E-586BC2A3AAA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45" y="3427638"/>
            <a:ext cx="248875" cy="248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B06D5-6C6F-40DC-849B-970527BDA11C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306" y="1947883"/>
            <a:ext cx="248875" cy="248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81E935-1B77-4AEA-B2B0-420775962230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16" y="2523070"/>
            <a:ext cx="248875" cy="248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183093-A7A8-47DC-98D2-930C20717D1F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085" y="2520641"/>
            <a:ext cx="248875" cy="248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BD8915-2273-4DAE-A91F-E978B63DD777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099" y="3213247"/>
            <a:ext cx="248875" cy="248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BD38CF-DAFE-49DB-A81A-CC2D9CCB35E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868" y="4392193"/>
            <a:ext cx="248875" cy="248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C4D332-795F-4990-99B3-F76A9F63F54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993" y="4983196"/>
            <a:ext cx="248875" cy="248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8FA8B1-C1B9-40F4-95CB-2971900754A0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798" y="5536582"/>
            <a:ext cx="248875" cy="248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2ECD44-BF4E-4E53-BC7A-46B4A726BDA3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210" y="6007237"/>
            <a:ext cx="248875" cy="2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22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0F4CB0-EC56-4004-9546-D3D214EE713F}"/>
              </a:ext>
            </a:extLst>
          </p:cNvPr>
          <p:cNvPicPr/>
          <p:nvPr/>
        </p:nvPicPr>
        <p:blipFill rotWithShape="1">
          <a:blip r:embed="rId3"/>
          <a:srcRect l="11994" t="9175" r="6840" b="7761"/>
          <a:stretch/>
        </p:blipFill>
        <p:spPr bwMode="auto">
          <a:xfrm>
            <a:off x="5270090" y="1642888"/>
            <a:ext cx="6754416" cy="4259908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PENGGUNAAN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LAYOUT PETA WA-2020 (3)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52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9B379-8AC7-4579-8177-8D67CF77A17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Tambahkan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field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iddesa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 dan “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idkec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” pada Peta Blok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Sensus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B9F3B-B7F6-4E39-A8FA-7BBA6AAB52DD}"/>
              </a:ext>
            </a:extLst>
          </p:cNvPr>
          <p:cNvSpPr/>
          <p:nvPr/>
        </p:nvSpPr>
        <p:spPr>
          <a:xfrm>
            <a:off x="1035819" y="1562376"/>
            <a:ext cx="4027793" cy="4755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cs typeface="Calibri" panose="020F0502020204030204" pitchFamily="34" charset="0"/>
              </a:rPr>
              <a:t>① Buka </a:t>
            </a:r>
            <a:r>
              <a:rPr lang="en-US" sz="1600" b="1" dirty="0">
                <a:cs typeface="Calibri" panose="020F0502020204030204" pitchFamily="34" charset="0"/>
              </a:rPr>
              <a:t>peta digital Blok </a:t>
            </a:r>
            <a:r>
              <a:rPr lang="en-US" sz="1600" b="1" dirty="0" err="1">
                <a:cs typeface="Calibri" panose="020F0502020204030204" pitchFamily="34" charset="0"/>
              </a:rPr>
              <a:t>Sensus</a:t>
            </a:r>
            <a:r>
              <a:rPr lang="en-US" sz="1600" dirty="0">
                <a:cs typeface="Calibri" panose="020F0502020204030204" pitchFamily="34" charset="0"/>
              </a:rPr>
              <a:t> pada </a:t>
            </a:r>
            <a:r>
              <a:rPr lang="en-US" sz="1600" dirty="0" err="1">
                <a:cs typeface="Calibri" panose="020F0502020204030204" pitchFamily="34" charset="0"/>
              </a:rPr>
              <a:t>QGIS</a:t>
            </a:r>
            <a:r>
              <a:rPr lang="en-US" sz="1600" dirty="0">
                <a:cs typeface="Calibri" panose="020F0502020204030204" pitchFamily="34" charset="0"/>
              </a:rPr>
              <a:t>, (</a:t>
            </a:r>
            <a:r>
              <a:rPr lang="en-US" sz="1600" dirty="0" err="1">
                <a:cs typeface="Calibri" panose="020F0502020204030204" pitchFamily="34" charset="0"/>
              </a:rPr>
              <a:t>gunakan</a:t>
            </a:r>
            <a:r>
              <a:rPr lang="en-US" sz="1600" dirty="0">
                <a:cs typeface="Calibri" panose="020F0502020204030204" pitchFamily="34" charset="0"/>
              </a:rPr>
              <a:t> yang </a:t>
            </a:r>
            <a:r>
              <a:rPr lang="en-US" sz="1600" dirty="0" err="1">
                <a:cs typeface="Calibri" panose="020F0502020204030204" pitchFamily="34" charset="0"/>
              </a:rPr>
              <a:t>berformat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gpkg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atau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shp</a:t>
            </a:r>
            <a:r>
              <a:rPr lang="en-US" sz="1600" dirty="0">
                <a:cs typeface="Calibri" panose="020F0502020204030204" pitchFamily="34" charset="0"/>
              </a:rPr>
              <a:t>, </a:t>
            </a:r>
            <a:r>
              <a:rPr lang="en-US" sz="1600" dirty="0" err="1">
                <a:cs typeface="Calibri" panose="020F0502020204030204" pitchFamily="34" charset="0"/>
              </a:rPr>
              <a:t>jika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masih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geojson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maka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harus</a:t>
            </a:r>
            <a:r>
              <a:rPr lang="en-US" sz="1600" dirty="0">
                <a:cs typeface="Calibri" panose="020F0502020204030204" pitchFamily="34" charset="0"/>
              </a:rPr>
              <a:t> di export </a:t>
            </a:r>
            <a:r>
              <a:rPr lang="en-US" sz="1600" dirty="0" err="1">
                <a:cs typeface="Calibri" panose="020F0502020204030204" pitchFamily="34" charset="0"/>
              </a:rPr>
              <a:t>terlebih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dahulu</a:t>
            </a:r>
            <a:r>
              <a:rPr lang="en-US" sz="1600" dirty="0">
                <a:cs typeface="Calibri" panose="020F0502020204030204" pitchFamily="34" charset="0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cs typeface="Calibri" panose="020F0502020204030204" pitchFamily="34" charset="0"/>
              </a:rPr>
              <a:t>② Open Attribute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sz="1600" dirty="0" err="1">
                <a:cs typeface="Calibri" panose="020F0502020204030204" pitchFamily="34" charset="0"/>
              </a:rPr>
              <a:t>Klik</a:t>
            </a:r>
            <a:r>
              <a:rPr lang="en-US" sz="1600" dirty="0">
                <a:cs typeface="Calibri" panose="020F0502020204030204" pitchFamily="34" charset="0"/>
              </a:rPr>
              <a:t> Open Field Calculator dan </a:t>
            </a:r>
            <a:r>
              <a:rPr lang="en-US" sz="1600" dirty="0" err="1">
                <a:cs typeface="Calibri" panose="020F0502020204030204" pitchFamily="34" charset="0"/>
              </a:rPr>
              <a:t>isikan</a:t>
            </a:r>
            <a:r>
              <a:rPr lang="en-US" sz="1600" dirty="0">
                <a:cs typeface="Calibri" panose="020F0502020204030204" pitchFamily="34" charset="0"/>
              </a:rPr>
              <a:t> expression </a:t>
            </a:r>
            <a:r>
              <a:rPr lang="en-US" sz="1600" b="1" dirty="0">
                <a:cs typeface="Calibri" panose="020F0502020204030204" pitchFamily="34" charset="0"/>
              </a:rPr>
              <a:t>left(“</a:t>
            </a:r>
            <a:r>
              <a:rPr lang="en-US" sz="1600" b="1" dirty="0" err="1">
                <a:cs typeface="Calibri" panose="020F0502020204030204" pitchFamily="34" charset="0"/>
              </a:rPr>
              <a:t>idbs</a:t>
            </a:r>
            <a:r>
              <a:rPr lang="en-US" sz="1600" b="1" dirty="0">
                <a:cs typeface="Calibri" panose="020F0502020204030204" pitchFamily="34" charset="0"/>
              </a:rPr>
              <a:t>”,10) </a:t>
            </a:r>
            <a:r>
              <a:rPr lang="en-US" sz="1600" dirty="0" err="1">
                <a:cs typeface="Calibri" panose="020F0502020204030204" pitchFamily="34" charset="0"/>
              </a:rPr>
              <a:t>seperti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gambar</a:t>
            </a:r>
            <a:r>
              <a:rPr lang="en-US" sz="1600" dirty="0">
                <a:cs typeface="Calibri" panose="020F0502020204030204" pitchFamily="34" charset="0"/>
              </a:rPr>
              <a:t> di </a:t>
            </a:r>
            <a:r>
              <a:rPr lang="en-US" sz="1600" dirty="0" err="1">
                <a:cs typeface="Calibri" panose="020F0502020204030204" pitchFamily="34" charset="0"/>
              </a:rPr>
              <a:t>samping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untuk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membuat</a:t>
            </a:r>
            <a:r>
              <a:rPr lang="en-US" sz="1600" dirty="0">
                <a:cs typeface="Calibri" panose="020F0502020204030204" pitchFamily="34" charset="0"/>
              </a:rPr>
              <a:t> field “</a:t>
            </a:r>
            <a:r>
              <a:rPr lang="en-US" sz="1600" dirty="0" err="1">
                <a:cs typeface="Calibri" panose="020F0502020204030204" pitchFamily="34" charset="0"/>
              </a:rPr>
              <a:t>iddesa</a:t>
            </a:r>
            <a:r>
              <a:rPr lang="en-US" sz="1600" dirty="0">
                <a:cs typeface="Calibri" panose="020F050202020403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④ </a:t>
            </a:r>
            <a:r>
              <a:rPr lang="en-US" sz="1600" dirty="0" err="1">
                <a:cs typeface="Calibri" panose="020F0502020204030204" pitchFamily="34" charset="0"/>
              </a:rPr>
              <a:t>Sedangkan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untuk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membuat</a:t>
            </a:r>
            <a:r>
              <a:rPr lang="en-US" sz="1600" dirty="0">
                <a:cs typeface="Calibri" panose="020F0502020204030204" pitchFamily="34" charset="0"/>
              </a:rPr>
              <a:t> “</a:t>
            </a:r>
            <a:r>
              <a:rPr lang="en-US" sz="1600" dirty="0" err="1">
                <a:cs typeface="Calibri" panose="020F0502020204030204" pitchFamily="34" charset="0"/>
              </a:rPr>
              <a:t>idkec</a:t>
            </a:r>
            <a:r>
              <a:rPr lang="en-US" sz="1600" dirty="0">
                <a:cs typeface="Calibri" panose="020F0502020204030204" pitchFamily="34" charset="0"/>
              </a:rPr>
              <a:t>” </a:t>
            </a:r>
            <a:r>
              <a:rPr lang="en-US" sz="1600" dirty="0" err="1">
                <a:cs typeface="Calibri" panose="020F0502020204030204" pitchFamily="34" charset="0"/>
              </a:rPr>
              <a:t>gunakan</a:t>
            </a:r>
            <a:r>
              <a:rPr lang="en-US" sz="1600" dirty="0">
                <a:cs typeface="Calibri" panose="020F0502020204030204" pitchFamily="34" charset="0"/>
              </a:rPr>
              <a:t> expression </a:t>
            </a:r>
            <a:r>
              <a:rPr lang="en-US" sz="1600" b="1" dirty="0">
                <a:cs typeface="Calibri" panose="020F0502020204030204" pitchFamily="34" charset="0"/>
              </a:rPr>
              <a:t>left(“</a:t>
            </a:r>
            <a:r>
              <a:rPr lang="en-US" sz="1600" b="1" dirty="0" err="1">
                <a:cs typeface="Calibri" panose="020F0502020204030204" pitchFamily="34" charset="0"/>
              </a:rPr>
              <a:t>idbs,7</a:t>
            </a:r>
            <a:r>
              <a:rPr lang="en-US" sz="1600" b="1" dirty="0">
                <a:cs typeface="Calibri" panose="020F0502020204030204" pitchFamily="34" charset="0"/>
              </a:rPr>
              <a:t>) </a:t>
            </a:r>
            <a:r>
              <a:rPr lang="en-US" sz="1600" dirty="0" err="1">
                <a:cs typeface="Calibri" panose="020F0502020204030204" pitchFamily="34" charset="0"/>
              </a:rPr>
              <a:t>dengan</a:t>
            </a:r>
            <a:r>
              <a:rPr lang="en-US" sz="1600" dirty="0">
                <a:cs typeface="Calibri" panose="020F0502020204030204" pitchFamily="34" charset="0"/>
              </a:rPr>
              <a:t> field length </a:t>
            </a:r>
            <a:r>
              <a:rPr lang="en-US" sz="1600" dirty="0" err="1">
                <a:cs typeface="Calibri" panose="020F0502020204030204" pitchFamily="34" charset="0"/>
              </a:rPr>
              <a:t>diatur</a:t>
            </a:r>
            <a:r>
              <a:rPr lang="en-US" sz="1600" dirty="0">
                <a:cs typeface="Calibri" panose="020F0502020204030204" pitchFamily="34" charset="0"/>
              </a:rPr>
              <a:t> 7 </a:t>
            </a:r>
            <a:r>
              <a:rPr lang="en-US" sz="1600" dirty="0" err="1">
                <a:cs typeface="Calibri" panose="020F0502020204030204" pitchFamily="34" charset="0"/>
              </a:rPr>
              <a:t>karakter</a:t>
            </a:r>
            <a:endParaRPr lang="en-US" sz="16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⑤ </a:t>
            </a:r>
            <a:r>
              <a:rPr lang="en-US" sz="1600" dirty="0">
                <a:ea typeface="Cambria Math" panose="02040503050406030204" pitchFamily="18" charset="0"/>
                <a:cs typeface="Calibri" panose="020F0502020204030204" pitchFamily="34" charset="0"/>
              </a:rPr>
              <a:t>Ok</a:t>
            </a:r>
            <a:endParaRPr lang="en-US" sz="16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51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PENGGUNAAN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LAYOUT PETA WA-2020 (4)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53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9B379-8AC7-4579-8177-8D67CF77A17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Koneksikan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Layer pada template project WA-2020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B9F3B-B7F6-4E39-A8FA-7BBA6AAB52DD}"/>
              </a:ext>
            </a:extLst>
          </p:cNvPr>
          <p:cNvSpPr/>
          <p:nvPr/>
        </p:nvSpPr>
        <p:spPr>
          <a:xfrm>
            <a:off x="1035819" y="1700791"/>
            <a:ext cx="2891288" cy="3600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cs typeface="Calibri" panose="020F0502020204030204" pitchFamily="34" charset="0"/>
              </a:rPr>
              <a:t>① Project </a:t>
            </a:r>
            <a:r>
              <a:rPr lang="en-US" dirty="0"/>
              <a:t>→ Open (</a:t>
            </a:r>
            <a:r>
              <a:rPr lang="en-US" dirty="0" err="1"/>
              <a:t>Ctrl+O</a:t>
            </a:r>
            <a:r>
              <a:rPr lang="en-US" dirty="0"/>
              <a:t>) → </a:t>
            </a:r>
            <a:r>
              <a:rPr lang="en-US" dirty="0" err="1"/>
              <a:t>Pilih</a:t>
            </a:r>
            <a:r>
              <a:rPr lang="en-US" dirty="0"/>
              <a:t> template layout → </a:t>
            </a:r>
            <a:r>
              <a:rPr lang="en-US" dirty="0" err="1"/>
              <a:t>Klik</a:t>
            </a:r>
            <a:r>
              <a:rPr lang="en-US" dirty="0"/>
              <a:t> Open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cs typeface="Calibri" panose="020F0502020204030204" pitchFamily="34" charset="0"/>
              </a:rPr>
              <a:t>② </a:t>
            </a:r>
            <a:r>
              <a:rPr lang="en-US" sz="1600" dirty="0" err="1">
                <a:cs typeface="Calibri" panose="020F0502020204030204" pitchFamily="34" charset="0"/>
              </a:rPr>
              <a:t>Klik</a:t>
            </a:r>
            <a:r>
              <a:rPr lang="en-US" sz="1600" dirty="0">
                <a:cs typeface="Calibri" panose="020F0502020204030204" pitchFamily="34" charset="0"/>
              </a:rPr>
              <a:t> browse </a:t>
            </a:r>
            <a:r>
              <a:rPr lang="en-US" dirty="0"/>
              <a:t>→ </a:t>
            </a:r>
            <a:r>
              <a:rPr lang="en-US" dirty="0" err="1"/>
              <a:t>pilih</a:t>
            </a:r>
            <a:r>
              <a:rPr lang="en-US" dirty="0"/>
              <a:t> file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dikoneksikan</a:t>
            </a:r>
            <a:r>
              <a:rPr lang="en-US" dirty="0"/>
              <a:t> → Open → Apply changes</a:t>
            </a:r>
            <a:endParaRPr lang="en-US" sz="16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③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K</a:t>
            </a:r>
            <a:r>
              <a:rPr lang="en-US" sz="1600" dirty="0" err="1"/>
              <a:t>lik</a:t>
            </a:r>
            <a:r>
              <a:rPr lang="en-US" sz="1600" dirty="0"/>
              <a:t> </a:t>
            </a:r>
            <a:r>
              <a:rPr lang="en-US" sz="1600" dirty="0" err="1"/>
              <a:t>kanan</a:t>
            </a:r>
            <a:r>
              <a:rPr lang="en-US" sz="1600" dirty="0"/>
              <a:t> Layer </a:t>
            </a:r>
            <a:r>
              <a:rPr lang="en-US" sz="1600" dirty="0" err="1"/>
              <a:t>batas</a:t>
            </a:r>
            <a:r>
              <a:rPr lang="en-US" sz="1600" dirty="0"/>
              <a:t> </a:t>
            </a:r>
            <a:r>
              <a:rPr lang="en-US" sz="1600" dirty="0" err="1"/>
              <a:t>kabupaten</a:t>
            </a:r>
            <a:r>
              <a:rPr lang="en-US" sz="1600" dirty="0"/>
              <a:t> → zoom to layer </a:t>
            </a:r>
            <a:endParaRPr lang="en-US" sz="1600" dirty="0"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F1FAA-42AD-44A0-A965-144ABF6B4F9F}"/>
              </a:ext>
            </a:extLst>
          </p:cNvPr>
          <p:cNvPicPr/>
          <p:nvPr/>
        </p:nvPicPr>
        <p:blipFill rotWithShape="1">
          <a:blip r:embed="rId3"/>
          <a:srcRect l="19028" t="17397" r="27774" b="24076"/>
          <a:stretch/>
        </p:blipFill>
        <p:spPr bwMode="auto">
          <a:xfrm>
            <a:off x="4418236" y="1576742"/>
            <a:ext cx="7364799" cy="455684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183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PENGGUNAAN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LAYOUT PETA WA-2020 (5)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54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9B379-8AC7-4579-8177-8D67CF77A172}"/>
              </a:ext>
            </a:extLst>
          </p:cNvPr>
          <p:cNvSpPr/>
          <p:nvPr/>
        </p:nvSpPr>
        <p:spPr>
          <a:xfrm>
            <a:off x="1035819" y="1144748"/>
            <a:ext cx="1064649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Atur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Generate Atlas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B9F3B-B7F6-4E39-A8FA-7BBA6AAB52DD}"/>
              </a:ext>
            </a:extLst>
          </p:cNvPr>
          <p:cNvSpPr/>
          <p:nvPr/>
        </p:nvSpPr>
        <p:spPr>
          <a:xfrm>
            <a:off x="1035819" y="2112907"/>
            <a:ext cx="2891288" cy="2486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① Project </a:t>
            </a:r>
            <a:r>
              <a:rPr lang="en-US" sz="2000" dirty="0"/>
              <a:t>→ layout </a:t>
            </a:r>
            <a:r>
              <a:rPr lang="en-US" dirty="0"/>
              <a:t>→ WA-2020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② Select Layer peta </a:t>
            </a:r>
            <a:r>
              <a:rPr lang="en-US" dirty="0" err="1">
                <a:cs typeface="Calibri" panose="020F0502020204030204" pitchFamily="34" charset="0"/>
              </a:rPr>
              <a:t>utama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dirty="0"/>
              <a:t>→ </a:t>
            </a:r>
            <a:r>
              <a:rPr lang="en-US" dirty="0" err="1"/>
              <a:t>klik</a:t>
            </a:r>
            <a:r>
              <a:rPr lang="en-US" dirty="0"/>
              <a:t> tabs atlas → </a:t>
            </a:r>
            <a:r>
              <a:rPr lang="en-US" dirty="0" err="1"/>
              <a:t>aktifkan</a:t>
            </a:r>
            <a:r>
              <a:rPr lang="en-US" dirty="0"/>
              <a:t> generate an atlas</a:t>
            </a:r>
            <a:r>
              <a:rPr lang="en-US" dirty="0"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25B39-E900-4C63-AABF-66F1C3029B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6760" y="1452524"/>
            <a:ext cx="7000169" cy="42607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5958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PENGGUNAAN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TEMPLATE LAYOUT PETA WA-2020 (6)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55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9B379-8AC7-4579-8177-8D67CF77A172}"/>
              </a:ext>
            </a:extLst>
          </p:cNvPr>
          <p:cNvSpPr/>
          <p:nvPr/>
        </p:nvSpPr>
        <p:spPr>
          <a:xfrm>
            <a:off x="1788919" y="2654094"/>
            <a:ext cx="9301868" cy="15905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Untuk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langkah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berikutnya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seperti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menampilkan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arah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utara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menambahkan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logo BPS,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pengaturan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peta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lokasi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hingga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export atlas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pada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dasarnya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sama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dengan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layouting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WB-2020</a:t>
            </a:r>
          </a:p>
        </p:txBody>
      </p:sp>
    </p:spTree>
    <p:extLst>
      <p:ext uri="{BB962C8B-B14F-4D97-AF65-F5344CB8AC3E}">
        <p14:creationId xmlns:p14="http://schemas.microsoft.com/office/powerpoint/2010/main" val="16094751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2F27F4-DADD-40F5-8130-AB879F6882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DDB82-C8C3-4C51-BA63-1E4B3DA44924}"/>
              </a:ext>
            </a:extLst>
          </p:cNvPr>
          <p:cNvSpPr>
            <a:spLocks/>
          </p:cNvSpPr>
          <p:nvPr/>
        </p:nvSpPr>
        <p:spPr>
          <a:xfrm>
            <a:off x="0" y="0"/>
            <a:ext cx="30861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F12EC4-102E-4B04-95CD-E5495DED57E3}"/>
              </a:ext>
            </a:extLst>
          </p:cNvPr>
          <p:cNvSpPr/>
          <p:nvPr/>
        </p:nvSpPr>
        <p:spPr>
          <a:xfrm>
            <a:off x="11252200" y="0"/>
            <a:ext cx="939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44499-8D46-482A-93F0-06444CFD2C74}"/>
              </a:ext>
            </a:extLst>
          </p:cNvPr>
          <p:cNvSpPr txBox="1"/>
          <p:nvPr/>
        </p:nvSpPr>
        <p:spPr>
          <a:xfrm>
            <a:off x="4714876" y="3342499"/>
            <a:ext cx="6214382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+mj-lt"/>
              </a:rPr>
              <a:t>Terimakasih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...</a:t>
            </a:r>
            <a:endParaRPr lang="en-ID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E659BD-50FD-4026-B549-E08125406E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5" r="482" b="5457"/>
          <a:stretch/>
        </p:blipFill>
        <p:spPr>
          <a:xfrm rot="5400000" flipV="1">
            <a:off x="-1885949" y="1885947"/>
            <a:ext cx="6858002" cy="308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0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6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8BD1D-4D2F-44EB-BCE1-5D2184A0A2D1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BS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(type layout = 3)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250E5-F29D-4979-959B-78A8BD928471}"/>
              </a:ext>
            </a:extLst>
          </p:cNvPr>
          <p:cNvSpPr/>
          <p:nvPr/>
        </p:nvSpPr>
        <p:spPr>
          <a:xfrm>
            <a:off x="1035819" y="1449572"/>
            <a:ext cx="3968799" cy="376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① Nama Peta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② </a:t>
            </a:r>
            <a:r>
              <a:rPr lang="en-US" sz="1500" dirty="0" err="1">
                <a:cs typeface="Calibri" panose="020F0502020204030204" pitchFamily="34" charset="0"/>
              </a:rPr>
              <a:t>Judul</a:t>
            </a:r>
            <a:r>
              <a:rPr lang="en-US" sz="1500" dirty="0">
                <a:cs typeface="Calibri" panose="020F0502020204030204" pitchFamily="34" charset="0"/>
              </a:rPr>
              <a:t> Peta</a:t>
            </a:r>
            <a:r>
              <a:rPr lang="en-US" sz="1500" b="1" dirty="0">
                <a:cs typeface="Calibri" panose="020F0502020204030204" pitchFamily="34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③ </a:t>
            </a:r>
            <a:r>
              <a:rPr lang="en-US" sz="1500" dirty="0" err="1">
                <a:cs typeface="Calibri" panose="020F0502020204030204" pitchFamily="34" charset="0"/>
              </a:rPr>
              <a:t>Identitas</a:t>
            </a:r>
            <a:r>
              <a:rPr lang="en-US" sz="1500" dirty="0">
                <a:cs typeface="Calibri" panose="020F0502020204030204" pitchFamily="34" charset="0"/>
              </a:rPr>
              <a:t> Blok </a:t>
            </a:r>
            <a:r>
              <a:rPr lang="en-US" sz="1500" dirty="0" err="1">
                <a:cs typeface="Calibri" panose="020F0502020204030204" pitchFamily="34" charset="0"/>
              </a:rPr>
              <a:t>Sensus</a:t>
            </a:r>
            <a:endParaRPr lang="en-US" sz="1500" b="1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④ Peta Utama </a:t>
            </a:r>
            <a:r>
              <a:rPr lang="en-US" sz="1500" dirty="0" err="1">
                <a:cs typeface="Calibri" panose="020F0502020204030204" pitchFamily="34" charset="0"/>
              </a:rPr>
              <a:t>atau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b="1" dirty="0" err="1">
                <a:cs typeface="Calibri" panose="020F0502020204030204" pitchFamily="34" charset="0"/>
              </a:rPr>
              <a:t>Sketsa</a:t>
            </a:r>
            <a:r>
              <a:rPr lang="en-US" sz="1500" b="1" dirty="0">
                <a:cs typeface="Calibri" panose="020F0502020204030204" pitchFamily="34" charset="0"/>
              </a:rPr>
              <a:t> Utama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⑤ </a:t>
            </a:r>
            <a:r>
              <a:rPr lang="en-US" sz="1500" dirty="0" err="1">
                <a:cs typeface="Calibri" panose="020F0502020204030204" pitchFamily="34" charset="0"/>
              </a:rPr>
              <a:t>Identitas</a:t>
            </a:r>
            <a:r>
              <a:rPr lang="en-US" sz="1500" dirty="0">
                <a:cs typeface="Calibri" panose="020F0502020204030204" pitchFamily="34" charset="0"/>
              </a:rPr>
              <a:t> Wilayah </a:t>
            </a:r>
            <a:r>
              <a:rPr lang="en-US" sz="1500" dirty="0" err="1">
                <a:cs typeface="Calibri" panose="020F0502020204030204" pitchFamily="34" charset="0"/>
              </a:rPr>
              <a:t>Administrasi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cs typeface="Calibri" panose="020F0502020204030204" pitchFamily="34" charset="0"/>
              </a:rPr>
              <a:t>⑥ </a:t>
            </a:r>
            <a:r>
              <a:rPr lang="en-US" sz="1500" dirty="0" err="1">
                <a:cs typeface="Calibri" panose="020F0502020204030204" pitchFamily="34" charset="0"/>
              </a:rPr>
              <a:t>Navigasi</a:t>
            </a:r>
            <a:r>
              <a:rPr lang="en-US" sz="1500" dirty="0">
                <a:cs typeface="Calibri" panose="020F0502020204030204" pitchFamily="34" charset="0"/>
              </a:rPr>
              <a:t>/</a:t>
            </a:r>
            <a:r>
              <a:rPr lang="en-US" sz="1500" dirty="0" err="1">
                <a:cs typeface="Calibri" panose="020F0502020204030204" pitchFamily="34" charset="0"/>
              </a:rPr>
              <a:t>Orientasi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⑨ </a:t>
            </a:r>
            <a:r>
              <a:rPr lang="en-US" sz="1500" b="1" dirty="0" err="1">
                <a:cs typeface="Calibri" panose="020F0502020204030204" pitchFamily="34" charset="0"/>
              </a:rPr>
              <a:t>Sketsa</a:t>
            </a:r>
            <a:r>
              <a:rPr lang="en-US" sz="1500" b="1" dirty="0">
                <a:cs typeface="Calibri" panose="020F0502020204030204" pitchFamily="34" charset="0"/>
              </a:rPr>
              <a:t> </a:t>
            </a:r>
            <a:r>
              <a:rPr lang="en-US" sz="1500" b="1" dirty="0" err="1">
                <a:cs typeface="Calibri" panose="020F0502020204030204" pitchFamily="34" charset="0"/>
              </a:rPr>
              <a:t>Kedua</a:t>
            </a:r>
            <a:endParaRPr lang="en-US" sz="1500" b="1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⑩ </a:t>
            </a:r>
            <a:r>
              <a:rPr lang="en-US" sz="1500" dirty="0" err="1">
                <a:cs typeface="Calibri" panose="020F0502020204030204" pitchFamily="34" charset="0"/>
              </a:rPr>
              <a:t>Kegiatan</a:t>
            </a:r>
            <a:endParaRPr lang="en-US" sz="15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⑪ </a:t>
            </a:r>
            <a:r>
              <a:rPr lang="en-US" sz="1500" dirty="0" err="1">
                <a:cs typeface="Calibri" panose="020F0502020204030204" pitchFamily="34" charset="0"/>
              </a:rPr>
              <a:t>Petunjuk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Letak</a:t>
            </a:r>
            <a:r>
              <a:rPr lang="en-US" sz="1500" dirty="0">
                <a:cs typeface="Calibri" panose="020F0502020204030204" pitchFamily="34" charset="0"/>
              </a:rPr>
              <a:t> Peta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⑫</a:t>
            </a:r>
            <a:r>
              <a:rPr lang="en-US" sz="1500" dirty="0">
                <a:cs typeface="Calibri" panose="020F0502020204030204" pitchFamily="34" charset="0"/>
              </a:rPr>
              <a:t> Logo BPS</a:t>
            </a:r>
          </a:p>
          <a:p>
            <a:pPr>
              <a:lnSpc>
                <a:spcPct val="150000"/>
              </a:lnSpc>
            </a:pPr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⑬</a:t>
            </a:r>
            <a:r>
              <a:rPr lang="en-US" sz="1500" dirty="0">
                <a:cs typeface="Calibri" panose="020F0502020204030204" pitchFamily="34" charset="0"/>
              </a:rPr>
              <a:t> </a:t>
            </a:r>
            <a:r>
              <a:rPr lang="en-US" sz="1500" dirty="0" err="1">
                <a:cs typeface="Calibri" panose="020F0502020204030204" pitchFamily="34" charset="0"/>
              </a:rPr>
              <a:t>Keterangan</a:t>
            </a:r>
            <a:r>
              <a:rPr lang="en-US" sz="1500" dirty="0">
                <a:cs typeface="Calibri" panose="020F0502020204030204" pitchFamily="34" charset="0"/>
              </a:rPr>
              <a:t> Lain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2FC5D-4E7B-4FC4-ADC4-1A271C011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58" t="27754" r="13710" b="7315"/>
          <a:stretch/>
        </p:blipFill>
        <p:spPr>
          <a:xfrm>
            <a:off x="5083762" y="1527766"/>
            <a:ext cx="6762885" cy="47839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4A1CF-62A2-4642-81C5-9CDFCF4BF6DB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PENGENALAN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TIPE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LAYOUT PETA WB-2020 (4)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020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PENJELASAN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SKETSA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BERTINGKAT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(1)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7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0D87F-B8DA-4EAC-8A43-ED9F607323DE}"/>
              </a:ext>
            </a:extLst>
          </p:cNvPr>
          <p:cNvSpPr/>
          <p:nvPr/>
        </p:nvSpPr>
        <p:spPr>
          <a:xfrm>
            <a:off x="949368" y="1455490"/>
            <a:ext cx="10732943" cy="455810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Sketsa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Utama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menggambarkan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proyeksi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bangunan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bidang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horizontal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bangunan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tersebut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tampak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atas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Sketsa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Kedua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menggambarkan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penampang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melintang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sebuah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bangunan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tampak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depan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samping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pertimbangan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jumlah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muatan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Bangunan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terbentuk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4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macam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yaitu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a.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dibentuk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 BS (1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1 BS)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b.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terbentuk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BS (1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 1 BS)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c.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BS (&gt; 1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1 BS)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d.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Gabungan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bangunan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5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PENJELASAN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SKETSA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BERTINGKAT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(2)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8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E703A-3FD1-413F-9CC3-11234BE703CF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Ilustrasi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Sketsa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Utama dan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Sketsa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Kedua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tiap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kondisi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BS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B9F4C1-2D17-4C55-A2ED-B557B68CE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7" t="30107" r="18146" b="14083"/>
          <a:stretch/>
        </p:blipFill>
        <p:spPr>
          <a:xfrm>
            <a:off x="1071717" y="1868130"/>
            <a:ext cx="4342294" cy="2029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9A54A2-2E0E-48CD-A897-D74116DAB76A}"/>
              </a:ext>
            </a:extLst>
          </p:cNvPr>
          <p:cNvSpPr/>
          <p:nvPr/>
        </p:nvSpPr>
        <p:spPr>
          <a:xfrm>
            <a:off x="1071717" y="1518764"/>
            <a:ext cx="434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a. Satu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Satu Blok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8899A-9941-449C-B4DD-D785062C7797}"/>
              </a:ext>
            </a:extLst>
          </p:cNvPr>
          <p:cNvSpPr/>
          <p:nvPr/>
        </p:nvSpPr>
        <p:spPr>
          <a:xfrm>
            <a:off x="6491288" y="1518764"/>
            <a:ext cx="434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 Satu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Satu BS 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9A54A-E87B-4306-AEB0-181923EC86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58" t="28543" r="18065" b="15377"/>
          <a:stretch/>
        </p:blipFill>
        <p:spPr>
          <a:xfrm>
            <a:off x="6491288" y="1868432"/>
            <a:ext cx="4342294" cy="20390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FA6BA1-3B68-48C9-AA6F-9561B701A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39" t="31541" r="18065" b="12404"/>
          <a:stretch/>
        </p:blipFill>
        <p:spPr>
          <a:xfrm>
            <a:off x="1092312" y="4431345"/>
            <a:ext cx="4337094" cy="20722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B6EA49-E72E-43E1-B216-B3EEF8D21B89}"/>
              </a:ext>
            </a:extLst>
          </p:cNvPr>
          <p:cNvSpPr/>
          <p:nvPr/>
        </p:nvSpPr>
        <p:spPr>
          <a:xfrm>
            <a:off x="1068177" y="4062013"/>
            <a:ext cx="434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Satu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lantai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Satu BS 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6FB1AF-8726-460E-9ED7-68DD837758FD}"/>
              </a:ext>
            </a:extLst>
          </p:cNvPr>
          <p:cNvSpPr/>
          <p:nvPr/>
        </p:nvSpPr>
        <p:spPr>
          <a:xfrm>
            <a:off x="6440593" y="4062013"/>
            <a:ext cx="4342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Gabungan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gedung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83833-9144-4444-82E6-03AB34558F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77" t="31541" r="18145" b="11398"/>
          <a:stretch/>
        </p:blipFill>
        <p:spPr>
          <a:xfrm>
            <a:off x="6496488" y="4435287"/>
            <a:ext cx="4337094" cy="20722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30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C8DFB40-485C-4264-9997-E45DE95B0CEF}"/>
              </a:ext>
            </a:extLst>
          </p:cNvPr>
          <p:cNvSpPr txBox="1"/>
          <p:nvPr/>
        </p:nvSpPr>
        <p:spPr>
          <a:xfrm>
            <a:off x="1157892" y="288556"/>
            <a:ext cx="1052441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MEMBUAT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SKETSA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BLOK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SENSUS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BERTINGKAT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JIKA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ADA)  </a:t>
            </a:r>
            <a:endParaRPr lang="en-ID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DD46-1C2C-451B-BC59-53AB4C71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9</a:t>
            </a:fld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660DD9-8400-4874-82CB-0950DBD78D56}"/>
              </a:ext>
            </a:extLst>
          </p:cNvPr>
          <p:cNvSpPr/>
          <p:nvPr/>
        </p:nvSpPr>
        <p:spPr>
          <a:xfrm>
            <a:off x="463180" y="850763"/>
            <a:ext cx="11219131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E00DA-A932-4179-8FD9-BC42CC9E7F0D}"/>
              </a:ext>
            </a:extLst>
          </p:cNvPr>
          <p:cNvSpPr/>
          <p:nvPr/>
        </p:nvSpPr>
        <p:spPr>
          <a:xfrm>
            <a:off x="982663" y="1006542"/>
            <a:ext cx="10699648" cy="40216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Penggambaran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Sketsa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BS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Bertingkat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Inkscape</a:t>
            </a:r>
            <a:endParaRPr lang="en-ID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AD5C26-9549-47F7-BBFD-A9C6D5A79AE9}"/>
              </a:ext>
            </a:extLst>
          </p:cNvPr>
          <p:cNvSpPr/>
          <p:nvPr/>
        </p:nvSpPr>
        <p:spPr>
          <a:xfrm>
            <a:off x="982663" y="1518764"/>
            <a:ext cx="4238266" cy="47545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cs typeface="Calibri" panose="020F0502020204030204" pitchFamily="34" charset="0"/>
              </a:rPr>
              <a:t>Penggambaran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dilakukan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dengan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menggunakan</a:t>
            </a:r>
            <a:r>
              <a:rPr lang="en-US" sz="1600" dirty="0">
                <a:cs typeface="Calibri" panose="020F0502020204030204" pitchFamily="34" charset="0"/>
              </a:rPr>
              <a:t> template </a:t>
            </a:r>
            <a:r>
              <a:rPr lang="en-US" sz="1600" dirty="0" err="1">
                <a:cs typeface="Calibri" panose="020F0502020204030204" pitchFamily="34" charset="0"/>
              </a:rPr>
              <a:t>sketsa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bangunan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cs typeface="Calibri" panose="020F0502020204030204" pitchFamily="34" charset="0"/>
              </a:rPr>
              <a:t>Proses editing </a:t>
            </a:r>
            <a:r>
              <a:rPr lang="en-US" sz="1600" dirty="0" err="1">
                <a:cs typeface="Calibri" panose="020F0502020204030204" pitchFamily="34" charset="0"/>
              </a:rPr>
              <a:t>dapat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dilakukan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dengan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menggunakan</a:t>
            </a:r>
            <a:r>
              <a:rPr lang="en-US" sz="1600" dirty="0">
                <a:cs typeface="Calibri" panose="020F0502020204030204" pitchFamily="34" charset="0"/>
              </a:rPr>
              <a:t> software Inkscape </a:t>
            </a:r>
            <a:r>
              <a:rPr lang="en-US" sz="1600" dirty="0" err="1">
                <a:cs typeface="Calibri" panose="020F0502020204030204" pitchFamily="34" charset="0"/>
              </a:rPr>
              <a:t>atau</a:t>
            </a:r>
            <a:r>
              <a:rPr lang="en-US" sz="1600" dirty="0">
                <a:cs typeface="Calibri" panose="020F0502020204030204" pitchFamily="34" charset="0"/>
              </a:rPr>
              <a:t> software </a:t>
            </a:r>
            <a:r>
              <a:rPr lang="en-US" sz="1600" dirty="0" err="1">
                <a:cs typeface="Calibri" panose="020F0502020204030204" pitchFamily="34" charset="0"/>
              </a:rPr>
              <a:t>grafis</a:t>
            </a:r>
            <a:r>
              <a:rPr lang="en-US" sz="1600" dirty="0">
                <a:cs typeface="Calibri" panose="020F0502020204030204" pitchFamily="34" charset="0"/>
              </a:rPr>
              <a:t> lain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cs typeface="Calibri" panose="020F0502020204030204" pitchFamily="34" charset="0"/>
              </a:rPr>
              <a:t>Hasil </a:t>
            </a:r>
            <a:r>
              <a:rPr lang="en-US" sz="1600" dirty="0" err="1">
                <a:cs typeface="Calibri" panose="020F0502020204030204" pitchFamily="34" charset="0"/>
              </a:rPr>
              <a:t>dari</a:t>
            </a:r>
            <a:r>
              <a:rPr lang="en-US" sz="1600" dirty="0">
                <a:cs typeface="Calibri" panose="020F0502020204030204" pitchFamily="34" charset="0"/>
              </a:rPr>
              <a:t> editing </a:t>
            </a:r>
            <a:r>
              <a:rPr lang="en-US" sz="1600" dirty="0" err="1">
                <a:cs typeface="Calibri" panose="020F0502020204030204" pitchFamily="34" charset="0"/>
              </a:rPr>
              <a:t>diberi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nama</a:t>
            </a:r>
            <a:r>
              <a:rPr lang="en-US" sz="1600" dirty="0">
                <a:cs typeface="Calibri" panose="020F0502020204030204" pitchFamily="34" charset="0"/>
              </a:rPr>
              <a:t> file </a:t>
            </a:r>
            <a:r>
              <a:rPr lang="en-US" sz="1600" b="1" dirty="0">
                <a:cs typeface="Calibri" panose="020F0502020204030204" pitchFamily="34" charset="0"/>
              </a:rPr>
              <a:t>(</a:t>
            </a:r>
            <a:r>
              <a:rPr lang="en-US" sz="1600" b="1" dirty="0" err="1">
                <a:cs typeface="Calibri" panose="020F0502020204030204" pitchFamily="34" charset="0"/>
              </a:rPr>
              <a:t>idbs</a:t>
            </a:r>
            <a:r>
              <a:rPr lang="en-US" sz="1600" b="1" dirty="0">
                <a:cs typeface="Calibri" panose="020F0502020204030204" pitchFamily="34" charset="0"/>
              </a:rPr>
              <a:t>)_</a:t>
            </a:r>
            <a:r>
              <a:rPr lang="en-US" sz="1600" b="1" dirty="0" err="1">
                <a:cs typeface="Calibri" panose="020F0502020204030204" pitchFamily="34" charset="0"/>
              </a:rPr>
              <a:t>1.svg</a:t>
            </a:r>
            <a:r>
              <a:rPr lang="en-US" sz="1600" b="1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untuk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b="1" dirty="0" err="1">
                <a:cs typeface="Calibri" panose="020F0502020204030204" pitchFamily="34" charset="0"/>
              </a:rPr>
              <a:t>sketsa</a:t>
            </a:r>
            <a:r>
              <a:rPr lang="en-US" sz="1600" b="1" dirty="0">
                <a:cs typeface="Calibri" panose="020F0502020204030204" pitchFamily="34" charset="0"/>
              </a:rPr>
              <a:t> </a:t>
            </a:r>
            <a:r>
              <a:rPr lang="en-US" sz="1600" b="1" dirty="0" err="1">
                <a:cs typeface="Calibri" panose="020F0502020204030204" pitchFamily="34" charset="0"/>
              </a:rPr>
              <a:t>utama</a:t>
            </a:r>
            <a:r>
              <a:rPr lang="en-US" sz="1600" b="1" dirty="0">
                <a:cs typeface="Calibri" panose="020F0502020204030204" pitchFamily="34" charset="0"/>
              </a:rPr>
              <a:t> </a:t>
            </a:r>
            <a:r>
              <a:rPr lang="en-US" sz="1600" dirty="0">
                <a:cs typeface="Calibri" panose="020F0502020204030204" pitchFamily="34" charset="0"/>
              </a:rPr>
              <a:t>dan </a:t>
            </a:r>
            <a:r>
              <a:rPr lang="en-US" sz="1600" b="1" dirty="0">
                <a:cs typeface="Calibri" panose="020F0502020204030204" pitchFamily="34" charset="0"/>
              </a:rPr>
              <a:t>(</a:t>
            </a:r>
            <a:r>
              <a:rPr lang="en-US" sz="1600" b="1" dirty="0" err="1">
                <a:cs typeface="Calibri" panose="020F0502020204030204" pitchFamily="34" charset="0"/>
              </a:rPr>
              <a:t>idbs</a:t>
            </a:r>
            <a:r>
              <a:rPr lang="en-US" sz="1600" b="1" dirty="0">
                <a:cs typeface="Calibri" panose="020F0502020204030204" pitchFamily="34" charset="0"/>
              </a:rPr>
              <a:t>)_</a:t>
            </a:r>
            <a:r>
              <a:rPr lang="en-US" sz="1600" b="1" dirty="0" err="1">
                <a:cs typeface="Calibri" panose="020F0502020204030204" pitchFamily="34" charset="0"/>
              </a:rPr>
              <a:t>2.svg</a:t>
            </a:r>
            <a:r>
              <a:rPr lang="en-US" sz="1600" b="1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untuk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b="1" dirty="0" err="1">
                <a:cs typeface="Calibri" panose="020F0502020204030204" pitchFamily="34" charset="0"/>
              </a:rPr>
              <a:t>sketsa</a:t>
            </a:r>
            <a:r>
              <a:rPr lang="en-US" sz="1600" b="1" dirty="0">
                <a:cs typeface="Calibri" panose="020F0502020204030204" pitchFamily="34" charset="0"/>
              </a:rPr>
              <a:t> </a:t>
            </a:r>
            <a:r>
              <a:rPr lang="en-US" sz="1600" b="1" dirty="0" err="1">
                <a:cs typeface="Calibri" panose="020F0502020204030204" pitchFamily="34" charset="0"/>
              </a:rPr>
              <a:t>kedua</a:t>
            </a:r>
            <a:r>
              <a:rPr lang="en-US" sz="1600" b="1" dirty="0">
                <a:cs typeface="Calibri" panose="020F0502020204030204" pitchFamily="34" charset="0"/>
              </a:rPr>
              <a:t> </a:t>
            </a:r>
            <a:r>
              <a:rPr lang="en-US" sz="1600" dirty="0">
                <a:cs typeface="Calibri" panose="020F0502020204030204" pitchFamily="34" charset="0"/>
              </a:rPr>
              <a:t>(</a:t>
            </a:r>
            <a:r>
              <a:rPr lang="en-US" sz="1600" dirty="0" err="1">
                <a:cs typeface="Calibri" panose="020F0502020204030204" pitchFamily="34" charset="0"/>
              </a:rPr>
              <a:t>contoh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3471010001001B_1.svg</a:t>
            </a:r>
            <a:r>
              <a:rPr lang="en-US" sz="1600" dirty="0"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cs typeface="Calibri" panose="020F0502020204030204" pitchFamily="34" charset="0"/>
              </a:rPr>
              <a:t>Simpan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Sketsa</a:t>
            </a:r>
            <a:r>
              <a:rPr lang="en-US" sz="1600" dirty="0">
                <a:cs typeface="Calibri" panose="020F0502020204030204" pitchFamily="34" charset="0"/>
              </a:rPr>
              <a:t> pada folder PROSES subfolder </a:t>
            </a:r>
            <a:r>
              <a:rPr lang="en-US" sz="1600" dirty="0" err="1">
                <a:cs typeface="Calibri" panose="020F0502020204030204" pitchFamily="34" charset="0"/>
              </a:rPr>
              <a:t>Sketsa</a:t>
            </a:r>
            <a:r>
              <a:rPr lang="en-US" sz="1600" dirty="0">
                <a:cs typeface="Calibri" panose="020F0502020204030204" pitchFamily="34" charset="0"/>
              </a:rPr>
              <a:t> Utama </a:t>
            </a:r>
            <a:r>
              <a:rPr lang="en-US" sz="1600" dirty="0" err="1">
                <a:cs typeface="Calibri" panose="020F0502020204030204" pitchFamily="34" charset="0"/>
              </a:rPr>
              <a:t>atau</a:t>
            </a:r>
            <a:r>
              <a:rPr lang="en-US" sz="1600" dirty="0">
                <a:cs typeface="Calibri" panose="020F0502020204030204" pitchFamily="34" charset="0"/>
              </a:rPr>
              <a:t> subfolder </a:t>
            </a:r>
            <a:r>
              <a:rPr lang="en-US" sz="1600" dirty="0" err="1">
                <a:cs typeface="Calibri" panose="020F0502020204030204" pitchFamily="34" charset="0"/>
              </a:rPr>
              <a:t>Sketsa</a:t>
            </a:r>
            <a:r>
              <a:rPr lang="en-US" sz="1600" dirty="0">
                <a:cs typeface="Calibri" panose="020F0502020204030204" pitchFamily="34" charset="0"/>
              </a:rPr>
              <a:t> </a:t>
            </a:r>
            <a:r>
              <a:rPr lang="en-US" sz="1600" dirty="0" err="1">
                <a:cs typeface="Calibri" panose="020F0502020204030204" pitchFamily="34" charset="0"/>
              </a:rPr>
              <a:t>Kedua</a:t>
            </a:r>
            <a:endParaRPr lang="en-US" sz="1600" dirty="0"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D8D249-3510-4846-8F0C-2A8CE72AF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8" r="18211" b="667"/>
          <a:stretch/>
        </p:blipFill>
        <p:spPr>
          <a:xfrm>
            <a:off x="5433073" y="1605168"/>
            <a:ext cx="6095702" cy="4402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989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5326</TotalTime>
  <Words>2854</Words>
  <Application>Microsoft Office PowerPoint</Application>
  <PresentationFormat>Widescreen</PresentationFormat>
  <Paragraphs>497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Arial Black</vt:lpstr>
      <vt:lpstr>Calibri</vt:lpstr>
      <vt:lpstr>Cambria Math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</dc:creator>
  <cp:lastModifiedBy>cass lee</cp:lastModifiedBy>
  <cp:revision>290</cp:revision>
  <dcterms:created xsi:type="dcterms:W3CDTF">2019-10-16T08:19:53Z</dcterms:created>
  <dcterms:modified xsi:type="dcterms:W3CDTF">2021-03-18T14:28:35Z</dcterms:modified>
</cp:coreProperties>
</file>